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3" r:id="rId1"/>
  </p:sldMasterIdLst>
  <p:notesMasterIdLst>
    <p:notesMasterId r:id="rId44"/>
  </p:notesMasterIdLst>
  <p:sldIdLst>
    <p:sldId id="362" r:id="rId2"/>
    <p:sldId id="292" r:id="rId3"/>
    <p:sldId id="446" r:id="rId4"/>
    <p:sldId id="496" r:id="rId5"/>
    <p:sldId id="497" r:id="rId6"/>
    <p:sldId id="484" r:id="rId7"/>
    <p:sldId id="509" r:id="rId8"/>
    <p:sldId id="525" r:id="rId9"/>
    <p:sldId id="498" r:id="rId10"/>
    <p:sldId id="485" r:id="rId11"/>
    <p:sldId id="506" r:id="rId12"/>
    <p:sldId id="486" r:id="rId13"/>
    <p:sldId id="526" r:id="rId14"/>
    <p:sldId id="527" r:id="rId15"/>
    <p:sldId id="528" r:id="rId16"/>
    <p:sldId id="327" r:id="rId17"/>
    <p:sldId id="337" r:id="rId18"/>
    <p:sldId id="500" r:id="rId19"/>
    <p:sldId id="344" r:id="rId20"/>
    <p:sldId id="367" r:id="rId21"/>
    <p:sldId id="495" r:id="rId22"/>
    <p:sldId id="491" r:id="rId23"/>
    <p:sldId id="522" r:id="rId24"/>
    <p:sldId id="493" r:id="rId25"/>
    <p:sldId id="494" r:id="rId26"/>
    <p:sldId id="501" r:id="rId27"/>
    <p:sldId id="492" r:id="rId28"/>
    <p:sldId id="504" r:id="rId29"/>
    <p:sldId id="529" r:id="rId30"/>
    <p:sldId id="510" r:id="rId31"/>
    <p:sldId id="512" r:id="rId32"/>
    <p:sldId id="514" r:id="rId33"/>
    <p:sldId id="516" r:id="rId34"/>
    <p:sldId id="508" r:id="rId35"/>
    <p:sldId id="503" r:id="rId36"/>
    <p:sldId id="518" r:id="rId37"/>
    <p:sldId id="517" r:id="rId38"/>
    <p:sldId id="521" r:id="rId39"/>
    <p:sldId id="520" r:id="rId40"/>
    <p:sldId id="505" r:id="rId41"/>
    <p:sldId id="443" r:id="rId42"/>
    <p:sldId id="523" r:id="rId43"/>
  </p:sldIdLst>
  <p:sldSz cx="16256000" cy="9144000"/>
  <p:notesSz cx="9144000" cy="6858000"/>
  <p:embeddedFontLst>
    <p:embeddedFont>
      <p:font typeface="Calibri Light" panose="020F0302020204030204" pitchFamily="34" charset="0"/>
      <p:regular r:id="rId45"/>
      <p:italic r:id="rId46"/>
    </p:embeddedFont>
    <p:embeddedFont>
      <p:font typeface="Arial Narrow" panose="020B0606020202030204" pitchFamily="3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Lucida Console" panose="020B0609040504020204" pitchFamily="49" charset="0"/>
      <p:regular r:id="rId55"/>
    </p:embeddedFont>
  </p:embeddedFontLst>
  <p:defaultTextStyle>
    <a:defPPr>
      <a:defRPr lang="nl-NL"/>
    </a:defPPr>
    <a:lvl1pPr marL="0" algn="l" defTabSz="1219261" rtl="0" eaLnBrk="1" latinLnBrk="0" hangingPunct="1">
      <a:defRPr sz="2400" kern="1200">
        <a:solidFill>
          <a:schemeClr val="tx1"/>
        </a:solidFill>
        <a:latin typeface="+mn-lt"/>
        <a:ea typeface="+mn-ea"/>
        <a:cs typeface="+mn-cs"/>
      </a:defRPr>
    </a:lvl1pPr>
    <a:lvl2pPr marL="609630" algn="l" defTabSz="1219261" rtl="0" eaLnBrk="1" latinLnBrk="0" hangingPunct="1">
      <a:defRPr sz="2400" kern="1200">
        <a:solidFill>
          <a:schemeClr val="tx1"/>
        </a:solidFill>
        <a:latin typeface="+mn-lt"/>
        <a:ea typeface="+mn-ea"/>
        <a:cs typeface="+mn-cs"/>
      </a:defRPr>
    </a:lvl2pPr>
    <a:lvl3pPr marL="1219261" algn="l" defTabSz="1219261" rtl="0" eaLnBrk="1" latinLnBrk="0" hangingPunct="1">
      <a:defRPr sz="2400" kern="1200">
        <a:solidFill>
          <a:schemeClr val="tx1"/>
        </a:solidFill>
        <a:latin typeface="+mn-lt"/>
        <a:ea typeface="+mn-ea"/>
        <a:cs typeface="+mn-cs"/>
      </a:defRPr>
    </a:lvl3pPr>
    <a:lvl4pPr marL="1828891" algn="l" defTabSz="1219261" rtl="0" eaLnBrk="1" latinLnBrk="0" hangingPunct="1">
      <a:defRPr sz="2400" kern="1200">
        <a:solidFill>
          <a:schemeClr val="tx1"/>
        </a:solidFill>
        <a:latin typeface="+mn-lt"/>
        <a:ea typeface="+mn-ea"/>
        <a:cs typeface="+mn-cs"/>
      </a:defRPr>
    </a:lvl4pPr>
    <a:lvl5pPr marL="2438522" algn="l" defTabSz="1219261" rtl="0" eaLnBrk="1" latinLnBrk="0" hangingPunct="1">
      <a:defRPr sz="2400" kern="1200">
        <a:solidFill>
          <a:schemeClr val="tx1"/>
        </a:solidFill>
        <a:latin typeface="+mn-lt"/>
        <a:ea typeface="+mn-ea"/>
        <a:cs typeface="+mn-cs"/>
      </a:defRPr>
    </a:lvl5pPr>
    <a:lvl6pPr marL="3048152" algn="l" defTabSz="1219261" rtl="0" eaLnBrk="1" latinLnBrk="0" hangingPunct="1">
      <a:defRPr sz="2400" kern="1200">
        <a:solidFill>
          <a:schemeClr val="tx1"/>
        </a:solidFill>
        <a:latin typeface="+mn-lt"/>
        <a:ea typeface="+mn-ea"/>
        <a:cs typeface="+mn-cs"/>
      </a:defRPr>
    </a:lvl6pPr>
    <a:lvl7pPr marL="3657783" algn="l" defTabSz="1219261" rtl="0" eaLnBrk="1" latinLnBrk="0" hangingPunct="1">
      <a:defRPr sz="2400" kern="1200">
        <a:solidFill>
          <a:schemeClr val="tx1"/>
        </a:solidFill>
        <a:latin typeface="+mn-lt"/>
        <a:ea typeface="+mn-ea"/>
        <a:cs typeface="+mn-cs"/>
      </a:defRPr>
    </a:lvl7pPr>
    <a:lvl8pPr marL="4267413" algn="l" defTabSz="1219261" rtl="0" eaLnBrk="1" latinLnBrk="0" hangingPunct="1">
      <a:defRPr sz="2400" kern="1200">
        <a:solidFill>
          <a:schemeClr val="tx1"/>
        </a:solidFill>
        <a:latin typeface="+mn-lt"/>
        <a:ea typeface="+mn-ea"/>
        <a:cs typeface="+mn-cs"/>
      </a:defRPr>
    </a:lvl8pPr>
    <a:lvl9pPr marL="4877044" algn="l" defTabSz="1219261"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79" userDrawn="1">
          <p15:clr>
            <a:srgbClr val="A4A3A4"/>
          </p15:clr>
        </p15:guide>
        <p15:guide id="2" pos="471" userDrawn="1">
          <p15:clr>
            <a:srgbClr val="A4A3A4"/>
          </p15:clr>
        </p15:guide>
        <p15:guide id="3" orient="horz" pos="4650" userDrawn="1">
          <p15:clr>
            <a:srgbClr val="A4A3A4"/>
          </p15:clr>
        </p15:guide>
        <p15:guide id="4" pos="4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2B6E7"/>
    <a:srgbClr val="0079BD"/>
    <a:srgbClr val="FF0000"/>
    <a:srgbClr val="EF8221"/>
    <a:srgbClr val="FFFFFF"/>
    <a:srgbClr val="E71C21"/>
    <a:srgbClr val="FFEF00"/>
    <a:srgbClr val="EF008C"/>
    <a:srgbClr val="21AE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3" autoAdjust="0"/>
    <p:restoredTop sz="87294" autoAdjust="0"/>
  </p:normalViewPr>
  <p:slideViewPr>
    <p:cSldViewPr snapToGrid="0" showGuides="1">
      <p:cViewPr>
        <p:scale>
          <a:sx n="50" d="100"/>
          <a:sy n="50" d="100"/>
        </p:scale>
        <p:origin x="638" y="221"/>
      </p:cViewPr>
      <p:guideLst>
        <p:guide orient="horz" pos="5579"/>
        <p:guide pos="471"/>
        <p:guide orient="horz" pos="4650"/>
        <p:guide pos="480"/>
      </p:guideLst>
    </p:cSldViewPr>
  </p:slideViewPr>
  <p:notesTextViewPr>
    <p:cViewPr>
      <p:scale>
        <a:sx n="75" d="100"/>
        <a:sy n="75" d="100"/>
      </p:scale>
      <p:origin x="0" y="0"/>
    </p:cViewPr>
  </p:notesTextViewPr>
  <p:sorterViewPr>
    <p:cViewPr>
      <p:scale>
        <a:sx n="50" d="100"/>
        <a:sy n="50" d="100"/>
      </p:scale>
      <p:origin x="0" y="-438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98EC3191-6BC3-4197-B744-AC7EDFFC6078}" type="datetimeFigureOut">
              <a:rPr lang="nl-NL" smtClean="0"/>
              <a:t>29-8-2018</a:t>
            </a:fld>
            <a:endParaRPr lang="nl-NL"/>
          </a:p>
        </p:txBody>
      </p:sp>
      <p:sp>
        <p:nvSpPr>
          <p:cNvPr id="4" name="Tijdelijke aanduiding voor dia-afbeelding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8AB7A2E1-0EF5-4F6C-A697-A12883C24FF3}" type="slidenum">
              <a:rPr lang="nl-NL" smtClean="0"/>
              <a:t>‹#›</a:t>
            </a:fld>
            <a:endParaRPr lang="nl-NL"/>
          </a:p>
        </p:txBody>
      </p:sp>
    </p:spTree>
    <p:extLst>
      <p:ext uri="{BB962C8B-B14F-4D97-AF65-F5344CB8AC3E}">
        <p14:creationId xmlns:p14="http://schemas.microsoft.com/office/powerpoint/2010/main" val="1746378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en-US" sz="1400" b="0" i="0" kern="1200" dirty="0">
                <a:solidFill>
                  <a:schemeClr val="tx1"/>
                </a:solidFill>
                <a:effectLst/>
                <a:latin typeface="+mn-lt"/>
                <a:ea typeface="+mn-ea"/>
                <a:cs typeface="+mn-cs"/>
              </a:rPr>
              <a:t>More equal access to the resources that sustain human well-being, such as education, employment and health services, underpins the equality agenda of 'leaving no one behind' established by the Sustainable Development Goals of the United Nations. Accessibility can be defined as the ability to interact with locations that offer economic and social opportunities; better access usually means better opportunities and better livelihood outcomes. The accessibility of a particular location can be quantified in several ways: equity (i.e. proximity based on distance or travel time); coverage (i.e. the number of reachable resources per person), or; integration (i.e. the likelihood of interactions or the cost of transactions). Spatial modelling of accessibility uses the geographic location of the population in relation to target locations and the transport means and infrastructure to access those locations. This presentation discusses (</a:t>
            </a:r>
            <a:r>
              <a:rPr lang="en-US" sz="1400" b="0" i="0" kern="1200" dirty="0" err="1">
                <a:solidFill>
                  <a:schemeClr val="tx1"/>
                </a:solidFill>
                <a:effectLst/>
                <a:latin typeface="+mn-lt"/>
                <a:ea typeface="+mn-ea"/>
                <a:cs typeface="+mn-cs"/>
              </a:rPr>
              <a:t>i</a:t>
            </a:r>
            <a:r>
              <a:rPr lang="en-US" sz="1400" b="0" i="0" kern="1200" dirty="0">
                <a:solidFill>
                  <a:schemeClr val="tx1"/>
                </a:solidFill>
                <a:effectLst/>
                <a:latin typeface="+mn-lt"/>
                <a:ea typeface="+mn-ea"/>
                <a:cs typeface="+mn-cs"/>
              </a:rPr>
              <a:t>) recent work on mapping equity in access in R using the </a:t>
            </a:r>
            <a:r>
              <a:rPr lang="en-US" sz="1400" b="0" i="0" kern="1200" dirty="0" err="1">
                <a:solidFill>
                  <a:schemeClr val="tx1"/>
                </a:solidFill>
                <a:effectLst/>
                <a:latin typeface="+mn-lt"/>
                <a:ea typeface="+mn-ea"/>
                <a:cs typeface="+mn-cs"/>
              </a:rPr>
              <a:t>gdistance</a:t>
            </a:r>
            <a:r>
              <a:rPr lang="en-US" sz="1400" b="0" i="0" kern="1200" dirty="0">
                <a:solidFill>
                  <a:schemeClr val="tx1"/>
                </a:solidFill>
                <a:effectLst/>
                <a:latin typeface="+mn-lt"/>
                <a:ea typeface="+mn-ea"/>
                <a:cs typeface="+mn-cs"/>
              </a:rPr>
              <a:t> package, (ii) options for mapping other access indicators in R and (iii) the importance of good, up to date and easy to use transport network data for accessibility mapping.</a:t>
            </a:r>
          </a:p>
          <a:p>
            <a:r>
              <a:rPr lang="en-US" sz="1400" b="0" i="0" kern="1200" dirty="0">
                <a:solidFill>
                  <a:schemeClr val="tx1"/>
                </a:solidFill>
                <a:effectLst/>
                <a:latin typeface="+mn-lt"/>
                <a:ea typeface="+mn-ea"/>
                <a:cs typeface="+mn-cs"/>
              </a:rPr>
              <a:t/>
            </a:r>
            <a:br>
              <a:rPr lang="en-US" sz="1400" b="0" i="0" kern="1200" dirty="0">
                <a:solidFill>
                  <a:schemeClr val="tx1"/>
                </a:solidFill>
                <a:effectLst/>
                <a:latin typeface="+mn-lt"/>
                <a:ea typeface="+mn-ea"/>
                <a:cs typeface="+mn-cs"/>
              </a:rPr>
            </a:br>
            <a:endParaRPr lang="nl-NL" sz="1400" dirty="0">
              <a:latin typeface="Calibri Light" panose="020F0302020204030204" pitchFamily="34" charset="0"/>
            </a:endParaRPr>
          </a:p>
        </p:txBody>
      </p:sp>
      <p:sp>
        <p:nvSpPr>
          <p:cNvPr id="4" name="Tijdelijke aanduiding voor dianummer 3"/>
          <p:cNvSpPr>
            <a:spLocks noGrp="1"/>
          </p:cNvSpPr>
          <p:nvPr>
            <p:ph type="sldNum" sz="quarter" idx="10"/>
          </p:nvPr>
        </p:nvSpPr>
        <p:spPr/>
        <p:txBody>
          <a:bodyPr/>
          <a:lstStyle/>
          <a:p>
            <a:fld id="{8AB7A2E1-0EF5-4F6C-A697-A12883C24FF3}" type="slidenum">
              <a:rPr lang="nl-NL" smtClean="0"/>
              <a:t>1</a:t>
            </a:fld>
            <a:endParaRPr lang="nl-NL"/>
          </a:p>
        </p:txBody>
      </p:sp>
    </p:spTree>
    <p:extLst>
      <p:ext uri="{BB962C8B-B14F-4D97-AF65-F5344CB8AC3E}">
        <p14:creationId xmlns:p14="http://schemas.microsoft.com/office/powerpoint/2010/main" val="2697635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http://forobs.jrc.ec.europa.eu/products/gam/</a:t>
            </a:r>
          </a:p>
        </p:txBody>
      </p:sp>
      <p:sp>
        <p:nvSpPr>
          <p:cNvPr id="4" name="Slide Number Placeholder 3"/>
          <p:cNvSpPr>
            <a:spLocks noGrp="1"/>
          </p:cNvSpPr>
          <p:nvPr>
            <p:ph type="sldNum" sz="quarter" idx="10"/>
          </p:nvPr>
        </p:nvSpPr>
        <p:spPr/>
        <p:txBody>
          <a:bodyPr/>
          <a:lstStyle/>
          <a:p>
            <a:fld id="{E6B6E842-0629-4528-BC51-0F6763879D8C}" type="slidenum">
              <a:rPr lang="en-GB" smtClean="0"/>
              <a:t>11</a:t>
            </a:fld>
            <a:endParaRPr lang="en-GB" dirty="0"/>
          </a:p>
        </p:txBody>
      </p:sp>
    </p:spTree>
    <p:extLst>
      <p:ext uri="{BB962C8B-B14F-4D97-AF65-F5344CB8AC3E}">
        <p14:creationId xmlns:p14="http://schemas.microsoft.com/office/powerpoint/2010/main" val="2623383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6B6E842-0629-4528-BC51-0F6763879D8C}" type="slidenum">
              <a:rPr lang="en-GB" smtClean="0"/>
              <a:t>12</a:t>
            </a:fld>
            <a:endParaRPr lang="en-GB" dirty="0"/>
          </a:p>
        </p:txBody>
      </p:sp>
    </p:spTree>
    <p:extLst>
      <p:ext uri="{BB962C8B-B14F-4D97-AF65-F5344CB8AC3E}">
        <p14:creationId xmlns:p14="http://schemas.microsoft.com/office/powerpoint/2010/main" val="2660661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a:t>
            </a:r>
            <a:r>
              <a:rPr lang="en" dirty="0"/>
              <a:t>his project represents the first time Open Street Map data and Google Roads data have been used together at the global scale</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but one of these layers improved considerably,</a:t>
            </a:r>
            <a:r>
              <a:rPr lang="en-US" baseline="0" dirty="0"/>
              <a:t> as did the techniques for assigning costs associated with each</a:t>
            </a:r>
            <a:endParaRPr lang="en" dirty="0"/>
          </a:p>
        </p:txBody>
      </p:sp>
      <p:sp>
        <p:nvSpPr>
          <p:cNvPr id="4" name="Slide Number Placeholder 3"/>
          <p:cNvSpPr>
            <a:spLocks noGrp="1"/>
          </p:cNvSpPr>
          <p:nvPr>
            <p:ph type="sldNum" sz="quarter" idx="10"/>
          </p:nvPr>
        </p:nvSpPr>
        <p:spPr/>
        <p:txBody>
          <a:bodyPr/>
          <a:lstStyle/>
          <a:p>
            <a:fld id="{C66191DF-E6A7-B846-ABC2-4FE7194A531A}" type="slidenum">
              <a:rPr lang="en-US" smtClean="0"/>
              <a:t>17</a:t>
            </a:fld>
            <a:endParaRPr lang="en-US"/>
          </a:p>
        </p:txBody>
      </p:sp>
    </p:spTree>
    <p:extLst>
      <p:ext uri="{BB962C8B-B14F-4D97-AF65-F5344CB8AC3E}">
        <p14:creationId xmlns:p14="http://schemas.microsoft.com/office/powerpoint/2010/main" val="1521832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6B6E842-0629-4528-BC51-0F6763879D8C}" type="slidenum">
              <a:rPr lang="en-GB" smtClean="0"/>
              <a:t>18</a:t>
            </a:fld>
            <a:endParaRPr lang="en-GB" dirty="0"/>
          </a:p>
        </p:txBody>
      </p:sp>
    </p:spTree>
    <p:extLst>
      <p:ext uri="{BB962C8B-B14F-4D97-AF65-F5344CB8AC3E}">
        <p14:creationId xmlns:p14="http://schemas.microsoft.com/office/powerpoint/2010/main" val="1691530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6B6E842-0629-4528-BC51-0F6763879D8C}" type="slidenum">
              <a:rPr lang="en-GB" smtClean="0"/>
              <a:t>21</a:t>
            </a:fld>
            <a:endParaRPr lang="en-GB" dirty="0"/>
          </a:p>
        </p:txBody>
      </p:sp>
    </p:spTree>
    <p:extLst>
      <p:ext uri="{BB962C8B-B14F-4D97-AF65-F5344CB8AC3E}">
        <p14:creationId xmlns:p14="http://schemas.microsoft.com/office/powerpoint/2010/main" val="539276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6B6E842-0629-4528-BC51-0F6763879D8C}" type="slidenum">
              <a:rPr lang="en-GB" smtClean="0"/>
              <a:t>22</a:t>
            </a:fld>
            <a:endParaRPr lang="en-GB" dirty="0"/>
          </a:p>
        </p:txBody>
      </p:sp>
    </p:spTree>
    <p:extLst>
      <p:ext uri="{BB962C8B-B14F-4D97-AF65-F5344CB8AC3E}">
        <p14:creationId xmlns:p14="http://schemas.microsoft.com/office/powerpoint/2010/main" val="626833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50k point pairs</a:t>
            </a:r>
            <a:r>
              <a:rPr lang="en-US" baseline="0" dirty="0"/>
              <a:t> remained</a:t>
            </a:r>
          </a:p>
          <a:p>
            <a:r>
              <a:rPr lang="en-US" baseline="0" dirty="0"/>
              <a:t>I could go much deeper here</a:t>
            </a:r>
            <a:endParaRPr lang="en-US" dirty="0"/>
          </a:p>
        </p:txBody>
      </p:sp>
      <p:sp>
        <p:nvSpPr>
          <p:cNvPr id="4" name="Slide Number Placeholder 3"/>
          <p:cNvSpPr>
            <a:spLocks noGrp="1"/>
          </p:cNvSpPr>
          <p:nvPr>
            <p:ph type="sldNum" sz="quarter" idx="10"/>
          </p:nvPr>
        </p:nvSpPr>
        <p:spPr/>
        <p:txBody>
          <a:bodyPr/>
          <a:lstStyle/>
          <a:p>
            <a:fld id="{C66191DF-E6A7-B846-ABC2-4FE7194A531A}" type="slidenum">
              <a:rPr lang="en-US" smtClean="0"/>
              <a:t>23</a:t>
            </a:fld>
            <a:endParaRPr lang="en-US"/>
          </a:p>
        </p:txBody>
      </p:sp>
    </p:spTree>
    <p:extLst>
      <p:ext uri="{BB962C8B-B14F-4D97-AF65-F5344CB8AC3E}">
        <p14:creationId xmlns:p14="http://schemas.microsoft.com/office/powerpoint/2010/main" val="2542999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6B6E842-0629-4528-BC51-0F6763879D8C}" type="slidenum">
              <a:rPr lang="en-GB" smtClean="0"/>
              <a:t>24</a:t>
            </a:fld>
            <a:endParaRPr lang="en-GB" dirty="0"/>
          </a:p>
        </p:txBody>
      </p:sp>
    </p:spTree>
    <p:extLst>
      <p:ext uri="{BB962C8B-B14F-4D97-AF65-F5344CB8AC3E}">
        <p14:creationId xmlns:p14="http://schemas.microsoft.com/office/powerpoint/2010/main" val="4106671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6B6E842-0629-4528-BC51-0F6763879D8C}" type="slidenum">
              <a:rPr lang="en-GB" smtClean="0"/>
              <a:t>27</a:t>
            </a:fld>
            <a:endParaRPr lang="en-GB" dirty="0"/>
          </a:p>
        </p:txBody>
      </p:sp>
    </p:spTree>
    <p:extLst>
      <p:ext uri="{BB962C8B-B14F-4D97-AF65-F5344CB8AC3E}">
        <p14:creationId xmlns:p14="http://schemas.microsoft.com/office/powerpoint/2010/main" val="159964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6B6E842-0629-4528-BC51-0F6763879D8C}" type="slidenum">
              <a:rPr lang="en-GB" smtClean="0"/>
              <a:t>28</a:t>
            </a:fld>
            <a:endParaRPr lang="en-GB" dirty="0"/>
          </a:p>
        </p:txBody>
      </p:sp>
    </p:spTree>
    <p:extLst>
      <p:ext uri="{BB962C8B-B14F-4D97-AF65-F5344CB8AC3E}">
        <p14:creationId xmlns:p14="http://schemas.microsoft.com/office/powerpoint/2010/main" val="970250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kern="1200" dirty="0">
                <a:solidFill>
                  <a:schemeClr val="tx1"/>
                </a:solidFill>
                <a:effectLst/>
                <a:latin typeface="+mn-lt"/>
                <a:ea typeface="+mn-ea"/>
                <a:cs typeface="+mn-cs"/>
              </a:rPr>
              <a:t>The slot is 30 mins, so</a:t>
            </a:r>
            <a:r>
              <a:rPr lang="en-GB" sz="1200" kern="1200" baseline="0" dirty="0">
                <a:solidFill>
                  <a:schemeClr val="tx1"/>
                </a:solidFill>
                <a:effectLst/>
                <a:latin typeface="+mn-lt"/>
                <a:ea typeface="+mn-ea"/>
                <a:cs typeface="+mn-cs"/>
              </a:rPr>
              <a:t> I can talk for about 20mins. </a:t>
            </a:r>
          </a:p>
        </p:txBody>
      </p:sp>
      <p:sp>
        <p:nvSpPr>
          <p:cNvPr id="4" name="Slide Number Placeholder 3"/>
          <p:cNvSpPr>
            <a:spLocks noGrp="1"/>
          </p:cNvSpPr>
          <p:nvPr>
            <p:ph type="sldNum" sz="quarter" idx="10"/>
          </p:nvPr>
        </p:nvSpPr>
        <p:spPr/>
        <p:txBody>
          <a:bodyPr/>
          <a:lstStyle/>
          <a:p>
            <a:fld id="{8AB7A2E1-0EF5-4F6C-A697-A12883C24FF3}" type="slidenum">
              <a:rPr lang="nl-NL" smtClean="0"/>
              <a:t>2</a:t>
            </a:fld>
            <a:endParaRPr lang="nl-NL"/>
          </a:p>
        </p:txBody>
      </p:sp>
    </p:spTree>
    <p:extLst>
      <p:ext uri="{BB962C8B-B14F-4D97-AF65-F5344CB8AC3E}">
        <p14:creationId xmlns:p14="http://schemas.microsoft.com/office/powerpoint/2010/main" val="2414784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http://forobs.jrc.ec.europa.eu/products/gam/</a:t>
            </a:r>
          </a:p>
        </p:txBody>
      </p:sp>
      <p:sp>
        <p:nvSpPr>
          <p:cNvPr id="4" name="Slide Number Placeholder 3"/>
          <p:cNvSpPr>
            <a:spLocks noGrp="1"/>
          </p:cNvSpPr>
          <p:nvPr>
            <p:ph type="sldNum" sz="quarter" idx="10"/>
          </p:nvPr>
        </p:nvSpPr>
        <p:spPr/>
        <p:txBody>
          <a:bodyPr/>
          <a:lstStyle/>
          <a:p>
            <a:fld id="{E6B6E842-0629-4528-BC51-0F6763879D8C}" type="slidenum">
              <a:rPr lang="en-GB" smtClean="0"/>
              <a:t>33</a:t>
            </a:fld>
            <a:endParaRPr lang="en-GB" dirty="0"/>
          </a:p>
        </p:txBody>
      </p:sp>
    </p:spTree>
    <p:extLst>
      <p:ext uri="{BB962C8B-B14F-4D97-AF65-F5344CB8AC3E}">
        <p14:creationId xmlns:p14="http://schemas.microsoft.com/office/powerpoint/2010/main" val="582358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http://forobs.jrc.ec.europa.eu/products/gam/</a:t>
            </a:r>
          </a:p>
        </p:txBody>
      </p:sp>
      <p:sp>
        <p:nvSpPr>
          <p:cNvPr id="4" name="Slide Number Placeholder 3"/>
          <p:cNvSpPr>
            <a:spLocks noGrp="1"/>
          </p:cNvSpPr>
          <p:nvPr>
            <p:ph type="sldNum" sz="quarter" idx="10"/>
          </p:nvPr>
        </p:nvSpPr>
        <p:spPr/>
        <p:txBody>
          <a:bodyPr/>
          <a:lstStyle/>
          <a:p>
            <a:fld id="{E6B6E842-0629-4528-BC51-0F6763879D8C}" type="slidenum">
              <a:rPr lang="en-GB" smtClean="0"/>
              <a:t>40</a:t>
            </a:fld>
            <a:endParaRPr lang="en-GB" dirty="0"/>
          </a:p>
        </p:txBody>
      </p:sp>
    </p:spTree>
    <p:extLst>
      <p:ext uri="{BB962C8B-B14F-4D97-AF65-F5344CB8AC3E}">
        <p14:creationId xmlns:p14="http://schemas.microsoft.com/office/powerpoint/2010/main" val="1533022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NL" dirty="0"/>
          </a:p>
        </p:txBody>
      </p:sp>
      <p:sp>
        <p:nvSpPr>
          <p:cNvPr id="4" name="Tijdelijke aanduiding voor dianummer 3"/>
          <p:cNvSpPr>
            <a:spLocks noGrp="1"/>
          </p:cNvSpPr>
          <p:nvPr>
            <p:ph type="sldNum" sz="quarter" idx="10"/>
          </p:nvPr>
        </p:nvSpPr>
        <p:spPr/>
        <p:txBody>
          <a:bodyPr/>
          <a:lstStyle/>
          <a:p>
            <a:fld id="{8AB7A2E1-0EF5-4F6C-A697-A12883C24FF3}" type="slidenum">
              <a:rPr lang="nl-NL" smtClean="0"/>
              <a:t>41</a:t>
            </a:fld>
            <a:endParaRPr lang="nl-NL"/>
          </a:p>
        </p:txBody>
      </p:sp>
    </p:spTree>
    <p:extLst>
      <p:ext uri="{BB962C8B-B14F-4D97-AF65-F5344CB8AC3E}">
        <p14:creationId xmlns:p14="http://schemas.microsoft.com/office/powerpoint/2010/main" val="2647625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en-US" sz="1400" b="0" i="0" kern="1200" dirty="0">
                <a:solidFill>
                  <a:schemeClr val="tx1"/>
                </a:solidFill>
                <a:effectLst/>
                <a:latin typeface="+mn-lt"/>
                <a:ea typeface="+mn-ea"/>
                <a:cs typeface="+mn-cs"/>
              </a:rPr>
              <a:t>More equal access to the resources that sustain human well-being, such as education, employment and health services, underpins the equality agenda of 'leaving no one behind' established by the Sustainable Development Goals of the United Nations. Accessibility can be defined as the ability to interact with locations that offer economic and social opportunities; better access usually means better opportunities and better livelihood outcomes. The accessibility of a particular location can be quantified in several ways: equity (i.e. proximity based on distance or travel time); coverage (i.e. the number of reachable resources per person), or; integration (i.e. the likelihood of interactions or the cost of transactions). Spatial modelling of accessibility uses the geographic location of the population in relation to target locations and the transport means and infrastructure to access those locations. This presentation discusses (</a:t>
            </a:r>
            <a:r>
              <a:rPr lang="en-US" sz="1400" b="0" i="0" kern="1200" dirty="0" err="1">
                <a:solidFill>
                  <a:schemeClr val="tx1"/>
                </a:solidFill>
                <a:effectLst/>
                <a:latin typeface="+mn-lt"/>
                <a:ea typeface="+mn-ea"/>
                <a:cs typeface="+mn-cs"/>
              </a:rPr>
              <a:t>i</a:t>
            </a:r>
            <a:r>
              <a:rPr lang="en-US" sz="1400" b="0" i="0" kern="1200" dirty="0">
                <a:solidFill>
                  <a:schemeClr val="tx1"/>
                </a:solidFill>
                <a:effectLst/>
                <a:latin typeface="+mn-lt"/>
                <a:ea typeface="+mn-ea"/>
                <a:cs typeface="+mn-cs"/>
              </a:rPr>
              <a:t>) recent work on mapping equity in access in R using the </a:t>
            </a:r>
            <a:r>
              <a:rPr lang="en-US" sz="1400" b="0" i="0" kern="1200" dirty="0" err="1">
                <a:solidFill>
                  <a:schemeClr val="tx1"/>
                </a:solidFill>
                <a:effectLst/>
                <a:latin typeface="+mn-lt"/>
                <a:ea typeface="+mn-ea"/>
                <a:cs typeface="+mn-cs"/>
              </a:rPr>
              <a:t>gdistance</a:t>
            </a:r>
            <a:r>
              <a:rPr lang="en-US" sz="1400" b="0" i="0" kern="1200" dirty="0">
                <a:solidFill>
                  <a:schemeClr val="tx1"/>
                </a:solidFill>
                <a:effectLst/>
                <a:latin typeface="+mn-lt"/>
                <a:ea typeface="+mn-ea"/>
                <a:cs typeface="+mn-cs"/>
              </a:rPr>
              <a:t> package, (ii) options for mapping other access indicators in R and (iii) the importance of good, up to date and easy to use transport network data for accessibility mapping.</a:t>
            </a:r>
          </a:p>
          <a:p>
            <a:r>
              <a:rPr lang="en-US" sz="1400" b="0" i="0" kern="1200" dirty="0">
                <a:solidFill>
                  <a:schemeClr val="tx1"/>
                </a:solidFill>
                <a:effectLst/>
                <a:latin typeface="+mn-lt"/>
                <a:ea typeface="+mn-ea"/>
                <a:cs typeface="+mn-cs"/>
              </a:rPr>
              <a:t/>
            </a:r>
            <a:br>
              <a:rPr lang="en-US" sz="1400" b="0" i="0" kern="1200" dirty="0">
                <a:solidFill>
                  <a:schemeClr val="tx1"/>
                </a:solidFill>
                <a:effectLst/>
                <a:latin typeface="+mn-lt"/>
                <a:ea typeface="+mn-ea"/>
                <a:cs typeface="+mn-cs"/>
              </a:rPr>
            </a:br>
            <a:endParaRPr lang="nl-NL" sz="1400" dirty="0">
              <a:latin typeface="Calibri Light" panose="020F0302020204030204" pitchFamily="34" charset="0"/>
            </a:endParaRPr>
          </a:p>
        </p:txBody>
      </p:sp>
      <p:sp>
        <p:nvSpPr>
          <p:cNvPr id="4" name="Tijdelijke aanduiding voor dianummer 3"/>
          <p:cNvSpPr>
            <a:spLocks noGrp="1"/>
          </p:cNvSpPr>
          <p:nvPr>
            <p:ph type="sldNum" sz="quarter" idx="10"/>
          </p:nvPr>
        </p:nvSpPr>
        <p:spPr/>
        <p:txBody>
          <a:bodyPr/>
          <a:lstStyle/>
          <a:p>
            <a:fld id="{8AB7A2E1-0EF5-4F6C-A697-A12883C24FF3}" type="slidenum">
              <a:rPr lang="nl-NL" smtClean="0"/>
              <a:t>42</a:t>
            </a:fld>
            <a:endParaRPr lang="nl-NL"/>
          </a:p>
        </p:txBody>
      </p:sp>
    </p:spTree>
    <p:extLst>
      <p:ext uri="{BB962C8B-B14F-4D97-AF65-F5344CB8AC3E}">
        <p14:creationId xmlns:p14="http://schemas.microsoft.com/office/powerpoint/2010/main" val="1219700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AB7A2E1-0EF5-4F6C-A697-A12883C24FF3}" type="slidenum">
              <a:rPr lang="nl-NL" smtClean="0"/>
              <a:t>3</a:t>
            </a:fld>
            <a:endParaRPr lang="nl-NL"/>
          </a:p>
        </p:txBody>
      </p:sp>
    </p:spTree>
    <p:extLst>
      <p:ext uri="{BB962C8B-B14F-4D97-AF65-F5344CB8AC3E}">
        <p14:creationId xmlns:p14="http://schemas.microsoft.com/office/powerpoint/2010/main" val="3806450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AB7A2E1-0EF5-4F6C-A697-A12883C24FF3}" type="slidenum">
              <a:rPr lang="nl-NL" smtClean="0"/>
              <a:t>4</a:t>
            </a:fld>
            <a:endParaRPr lang="nl-NL"/>
          </a:p>
        </p:txBody>
      </p:sp>
    </p:spTree>
    <p:extLst>
      <p:ext uri="{BB962C8B-B14F-4D97-AF65-F5344CB8AC3E}">
        <p14:creationId xmlns:p14="http://schemas.microsoft.com/office/powerpoint/2010/main" val="2660208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AB7A2E1-0EF5-4F6C-A697-A12883C24FF3}" type="slidenum">
              <a:rPr lang="nl-NL" smtClean="0"/>
              <a:t>5</a:t>
            </a:fld>
            <a:endParaRPr lang="nl-NL"/>
          </a:p>
        </p:txBody>
      </p:sp>
    </p:spTree>
    <p:extLst>
      <p:ext uri="{BB962C8B-B14F-4D97-AF65-F5344CB8AC3E}">
        <p14:creationId xmlns:p14="http://schemas.microsoft.com/office/powerpoint/2010/main" val="260373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http://forobs.jrc.ec.europa.eu/products/gam/</a:t>
            </a:r>
          </a:p>
        </p:txBody>
      </p:sp>
      <p:sp>
        <p:nvSpPr>
          <p:cNvPr id="4" name="Slide Number Placeholder 3"/>
          <p:cNvSpPr>
            <a:spLocks noGrp="1"/>
          </p:cNvSpPr>
          <p:nvPr>
            <p:ph type="sldNum" sz="quarter" idx="10"/>
          </p:nvPr>
        </p:nvSpPr>
        <p:spPr/>
        <p:txBody>
          <a:bodyPr/>
          <a:lstStyle/>
          <a:p>
            <a:fld id="{E6B6E842-0629-4528-BC51-0F6763879D8C}" type="slidenum">
              <a:rPr lang="en-GB" smtClean="0"/>
              <a:t>6</a:t>
            </a:fld>
            <a:endParaRPr lang="en-GB" dirty="0"/>
          </a:p>
        </p:txBody>
      </p:sp>
    </p:spTree>
    <p:extLst>
      <p:ext uri="{BB962C8B-B14F-4D97-AF65-F5344CB8AC3E}">
        <p14:creationId xmlns:p14="http://schemas.microsoft.com/office/powerpoint/2010/main" val="510302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http://forobs.jrc.ec.europa.eu/products/gam/</a:t>
            </a:r>
          </a:p>
        </p:txBody>
      </p:sp>
      <p:sp>
        <p:nvSpPr>
          <p:cNvPr id="4" name="Slide Number Placeholder 3"/>
          <p:cNvSpPr>
            <a:spLocks noGrp="1"/>
          </p:cNvSpPr>
          <p:nvPr>
            <p:ph type="sldNum" sz="quarter" idx="10"/>
          </p:nvPr>
        </p:nvSpPr>
        <p:spPr/>
        <p:txBody>
          <a:bodyPr/>
          <a:lstStyle/>
          <a:p>
            <a:fld id="{E6B6E842-0629-4528-BC51-0F6763879D8C}" type="slidenum">
              <a:rPr lang="en-GB" smtClean="0"/>
              <a:t>8</a:t>
            </a:fld>
            <a:endParaRPr lang="en-GB" dirty="0"/>
          </a:p>
        </p:txBody>
      </p:sp>
    </p:spTree>
    <p:extLst>
      <p:ext uri="{BB962C8B-B14F-4D97-AF65-F5344CB8AC3E}">
        <p14:creationId xmlns:p14="http://schemas.microsoft.com/office/powerpoint/2010/main" val="391682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http://forobs.jrc.ec.europa.eu/products/gam/</a:t>
            </a:r>
            <a:endParaRPr lang="en-GB" dirty="0"/>
          </a:p>
        </p:txBody>
      </p:sp>
      <p:sp>
        <p:nvSpPr>
          <p:cNvPr id="4" name="Slide Number Placeholder 3"/>
          <p:cNvSpPr>
            <a:spLocks noGrp="1"/>
          </p:cNvSpPr>
          <p:nvPr>
            <p:ph type="sldNum" sz="quarter" idx="10"/>
          </p:nvPr>
        </p:nvSpPr>
        <p:spPr/>
        <p:txBody>
          <a:bodyPr/>
          <a:lstStyle/>
          <a:p>
            <a:fld id="{E6B6E842-0629-4528-BC51-0F6763879D8C}" type="slidenum">
              <a:rPr lang="en-GB" smtClean="0"/>
              <a:t>9</a:t>
            </a:fld>
            <a:endParaRPr lang="en-GB" dirty="0"/>
          </a:p>
        </p:txBody>
      </p:sp>
    </p:spTree>
    <p:extLst>
      <p:ext uri="{BB962C8B-B14F-4D97-AF65-F5344CB8AC3E}">
        <p14:creationId xmlns:p14="http://schemas.microsoft.com/office/powerpoint/2010/main" val="2771073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6B6E842-0629-4528-BC51-0F6763879D8C}" type="slidenum">
              <a:rPr lang="en-GB" smtClean="0"/>
              <a:t>10</a:t>
            </a:fld>
            <a:endParaRPr lang="en-GB" dirty="0"/>
          </a:p>
        </p:txBody>
      </p:sp>
    </p:spTree>
    <p:extLst>
      <p:ext uri="{BB962C8B-B14F-4D97-AF65-F5344CB8AC3E}">
        <p14:creationId xmlns:p14="http://schemas.microsoft.com/office/powerpoint/2010/main" val="4270296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endParaRPr lang="en-US" dirty="0"/>
          </a:p>
        </p:txBody>
      </p:sp>
      <p:sp>
        <p:nvSpPr>
          <p:cNvPr id="3" name="Subtitle 2"/>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53C506-201B-4BA7-831C-99F35E098BC8}" type="datetimeFigureOut">
              <a:rPr lang="nl-NL" smtClean="0"/>
              <a:t>29-8-2018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0CD3593-5731-41EF-B15F-B27141419D0D}" type="slidenum">
              <a:rPr lang="nl-NL" smtClean="0"/>
              <a:t>‹#›</a:t>
            </a:fld>
            <a:endParaRPr lang="nl-NL"/>
          </a:p>
        </p:txBody>
      </p:sp>
    </p:spTree>
    <p:extLst>
      <p:ext uri="{BB962C8B-B14F-4D97-AF65-F5344CB8AC3E}">
        <p14:creationId xmlns:p14="http://schemas.microsoft.com/office/powerpoint/2010/main" val="3634361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3C506-201B-4BA7-831C-99F35E098BC8}" type="datetimeFigureOut">
              <a:rPr lang="nl-NL" smtClean="0"/>
              <a:t>29-8-2018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0CD3593-5731-41EF-B15F-B27141419D0D}" type="slidenum">
              <a:rPr lang="nl-NL" smtClean="0"/>
              <a:t>‹#›</a:t>
            </a:fld>
            <a:endParaRPr lang="nl-NL"/>
          </a:p>
        </p:txBody>
      </p:sp>
    </p:spTree>
    <p:extLst>
      <p:ext uri="{BB962C8B-B14F-4D97-AF65-F5344CB8AC3E}">
        <p14:creationId xmlns:p14="http://schemas.microsoft.com/office/powerpoint/2010/main" val="1585556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3200" y="486834"/>
            <a:ext cx="3505200"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3C506-201B-4BA7-831C-99F35E098BC8}" type="datetimeFigureOut">
              <a:rPr lang="nl-NL" smtClean="0"/>
              <a:t>29-8-2018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0CD3593-5731-41EF-B15F-B27141419D0D}" type="slidenum">
              <a:rPr lang="nl-NL" smtClean="0"/>
              <a:t>‹#›</a:t>
            </a:fld>
            <a:endParaRPr lang="nl-NL"/>
          </a:p>
        </p:txBody>
      </p:sp>
    </p:spTree>
    <p:extLst>
      <p:ext uri="{BB962C8B-B14F-4D97-AF65-F5344CB8AC3E}">
        <p14:creationId xmlns:p14="http://schemas.microsoft.com/office/powerpoint/2010/main" val="1263602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1DE4E8-2E0F-456B-914B-8E3D61A8B133}"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658101-304F-440B-9418-465CA246CC1D}" type="slidenum">
              <a:rPr lang="en-US" smtClean="0"/>
              <a:t>‹#›</a:t>
            </a:fld>
            <a:endParaRPr lang="en-US"/>
          </a:p>
        </p:txBody>
      </p:sp>
    </p:spTree>
    <p:extLst>
      <p:ext uri="{BB962C8B-B14F-4D97-AF65-F5344CB8AC3E}">
        <p14:creationId xmlns:p14="http://schemas.microsoft.com/office/powerpoint/2010/main" val="524835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9133" y="2279652"/>
            <a:ext cx="14020800" cy="3803649"/>
          </a:xfrm>
        </p:spPr>
        <p:txBody>
          <a:bodyPr anchor="b"/>
          <a:lstStyle>
            <a:lvl1pPr>
              <a:defRPr sz="8000"/>
            </a:lvl1pPr>
          </a:lstStyle>
          <a:p>
            <a:r>
              <a:rPr lang="en-US"/>
              <a:t>Click to edit Master title style</a:t>
            </a:r>
            <a:endParaRPr lang="en-US" dirty="0"/>
          </a:p>
        </p:txBody>
      </p:sp>
      <p:sp>
        <p:nvSpPr>
          <p:cNvPr id="3" name="Text Placeholder 2"/>
          <p:cNvSpPr>
            <a:spLocks noGrp="1"/>
          </p:cNvSpPr>
          <p:nvPr>
            <p:ph type="body" idx="1"/>
          </p:nvPr>
        </p:nvSpPr>
        <p:spPr>
          <a:xfrm>
            <a:off x="1109133" y="6119285"/>
            <a:ext cx="140208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53C506-201B-4BA7-831C-99F35E098BC8}" type="datetimeFigureOut">
              <a:rPr lang="nl-NL" smtClean="0"/>
              <a:t>29-8-2018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0CD3593-5731-41EF-B15F-B27141419D0D}" type="slidenum">
              <a:rPr lang="nl-NL" smtClean="0"/>
              <a:t>‹#›</a:t>
            </a:fld>
            <a:endParaRPr lang="nl-NL"/>
          </a:p>
        </p:txBody>
      </p:sp>
    </p:spTree>
    <p:extLst>
      <p:ext uri="{BB962C8B-B14F-4D97-AF65-F5344CB8AC3E}">
        <p14:creationId xmlns:p14="http://schemas.microsoft.com/office/powerpoint/2010/main" val="1550516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53C506-201B-4BA7-831C-99F35E098BC8}" type="datetimeFigureOut">
              <a:rPr lang="nl-NL" smtClean="0"/>
              <a:t>29-8-2018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60CD3593-5731-41EF-B15F-B27141419D0D}" type="slidenum">
              <a:rPr lang="nl-NL" smtClean="0"/>
              <a:t>‹#›</a:t>
            </a:fld>
            <a:endParaRPr lang="nl-NL"/>
          </a:p>
        </p:txBody>
      </p:sp>
    </p:spTree>
    <p:extLst>
      <p:ext uri="{BB962C8B-B14F-4D97-AF65-F5344CB8AC3E}">
        <p14:creationId xmlns:p14="http://schemas.microsoft.com/office/powerpoint/2010/main" val="2844762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19717" y="486834"/>
            <a:ext cx="14020800"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119718"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8229600"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53C506-201B-4BA7-831C-99F35E098BC8}" type="datetimeFigureOut">
              <a:rPr lang="nl-NL" smtClean="0"/>
              <a:t>29-8-2018</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60CD3593-5731-41EF-B15F-B27141419D0D}" type="slidenum">
              <a:rPr lang="nl-NL" smtClean="0"/>
              <a:t>‹#›</a:t>
            </a:fld>
            <a:endParaRPr lang="nl-NL"/>
          </a:p>
        </p:txBody>
      </p:sp>
    </p:spTree>
    <p:extLst>
      <p:ext uri="{BB962C8B-B14F-4D97-AF65-F5344CB8AC3E}">
        <p14:creationId xmlns:p14="http://schemas.microsoft.com/office/powerpoint/2010/main" val="70618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53C506-201B-4BA7-831C-99F35E098BC8}" type="datetimeFigureOut">
              <a:rPr lang="nl-NL" smtClean="0"/>
              <a:t>29-8-2018</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60CD3593-5731-41EF-B15F-B27141419D0D}" type="slidenum">
              <a:rPr lang="nl-NL" smtClean="0"/>
              <a:t>‹#›</a:t>
            </a:fld>
            <a:endParaRPr lang="nl-NL"/>
          </a:p>
        </p:txBody>
      </p:sp>
    </p:spTree>
    <p:extLst>
      <p:ext uri="{BB962C8B-B14F-4D97-AF65-F5344CB8AC3E}">
        <p14:creationId xmlns:p14="http://schemas.microsoft.com/office/powerpoint/2010/main" val="4138502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53C506-201B-4BA7-831C-99F35E098BC8}" type="datetimeFigureOut">
              <a:rPr lang="nl-NL" smtClean="0"/>
              <a:t>29-8-2018</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60CD3593-5731-41EF-B15F-B27141419D0D}" type="slidenum">
              <a:rPr lang="nl-NL" smtClean="0"/>
              <a:t>‹#›</a:t>
            </a:fld>
            <a:endParaRPr lang="nl-NL"/>
          </a:p>
        </p:txBody>
      </p:sp>
    </p:spTree>
    <p:extLst>
      <p:ext uri="{BB962C8B-B14F-4D97-AF65-F5344CB8AC3E}">
        <p14:creationId xmlns:p14="http://schemas.microsoft.com/office/powerpoint/2010/main" val="1779716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en-US" dirty="0"/>
          </a:p>
        </p:txBody>
      </p:sp>
      <p:sp>
        <p:nvSpPr>
          <p:cNvPr id="3" name="Content Placeholder 2"/>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BE53C506-201B-4BA7-831C-99F35E098BC8}" type="datetimeFigureOut">
              <a:rPr lang="nl-NL" smtClean="0"/>
              <a:t>29-8-2018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60CD3593-5731-41EF-B15F-B27141419D0D}" type="slidenum">
              <a:rPr lang="nl-NL" smtClean="0"/>
              <a:t>‹#›</a:t>
            </a:fld>
            <a:endParaRPr lang="nl-NL"/>
          </a:p>
        </p:txBody>
      </p:sp>
    </p:spTree>
    <p:extLst>
      <p:ext uri="{BB962C8B-B14F-4D97-AF65-F5344CB8AC3E}">
        <p14:creationId xmlns:p14="http://schemas.microsoft.com/office/powerpoint/2010/main" val="1370226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en-US" dirty="0"/>
          </a:p>
        </p:txBody>
      </p:sp>
      <p:sp>
        <p:nvSpPr>
          <p:cNvPr id="3" name="Picture Placeholder 2"/>
          <p:cNvSpPr>
            <a:spLocks noGrp="1" noChangeAspect="1"/>
          </p:cNvSpPr>
          <p:nvPr>
            <p:ph type="pic" idx="1"/>
          </p:nvPr>
        </p:nvSpPr>
        <p:spPr>
          <a:xfrm>
            <a:off x="6910917" y="1316567"/>
            <a:ext cx="8229600" cy="6498167"/>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BE53C506-201B-4BA7-831C-99F35E098BC8}" type="datetimeFigureOut">
              <a:rPr lang="nl-NL" smtClean="0"/>
              <a:t>29-8-2018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60CD3593-5731-41EF-B15F-B27141419D0D}" type="slidenum">
              <a:rPr lang="nl-NL" smtClean="0"/>
              <a:t>‹#›</a:t>
            </a:fld>
            <a:endParaRPr lang="nl-NL"/>
          </a:p>
        </p:txBody>
      </p:sp>
    </p:spTree>
    <p:extLst>
      <p:ext uri="{BB962C8B-B14F-4D97-AF65-F5344CB8AC3E}">
        <p14:creationId xmlns:p14="http://schemas.microsoft.com/office/powerpoint/2010/main" val="1964733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BE53C506-201B-4BA7-831C-99F35E098BC8}" type="datetimeFigureOut">
              <a:rPr lang="nl-NL" smtClean="0"/>
              <a:t>29-8-2018</a:t>
            </a:fld>
            <a:endParaRPr lang="nl-NL"/>
          </a:p>
        </p:txBody>
      </p:sp>
      <p:sp>
        <p:nvSpPr>
          <p:cNvPr id="5" name="Footer Placeholder 4"/>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60CD3593-5731-41EF-B15F-B27141419D0D}" type="slidenum">
              <a:rPr lang="nl-NL" smtClean="0"/>
              <a:t>‹#›</a:t>
            </a:fld>
            <a:endParaRPr lang="nl-NL"/>
          </a:p>
        </p:txBody>
      </p:sp>
    </p:spTree>
    <p:extLst>
      <p:ext uri="{BB962C8B-B14F-4D97-AF65-F5344CB8AC3E}">
        <p14:creationId xmlns:p14="http://schemas.microsoft.com/office/powerpoint/2010/main" val="9281382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4.jpe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slide" Target="slide26.xml"/><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27.xml.rels><?xml version="1.0" encoding="UTF-8" standalone="yes"?>
<Relationships xmlns="http://schemas.openxmlformats.org/package/2006/relationships"><Relationship Id="rId8" Type="http://schemas.openxmlformats.org/officeDocument/2006/relationships/hyperlink" Target="https://explorer.earthengine.google.com/#detail/Oxford%2FMAP%2Faccessibility_to_cities_2015_v1_0" TargetMode="External"/><Relationship Id="rId3" Type="http://schemas.openxmlformats.org/officeDocument/2006/relationships/image" Target="../media/image46.png"/><Relationship Id="rId7" Type="http://schemas.openxmlformats.org/officeDocument/2006/relationships/hyperlink" Target="https://explorer.earthengine.google.com/#detail/Oxford%2FMAP%2Ffriction_surface_2015_v1_0"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developers.google.com/earth-engine/image_cumulative_cost" TargetMode="External"/><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hyperlink" Target="https://map.ox.ac.uk/research-project/accessibility_to_cities/"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4.jpeg"/><Relationship Id="rId12"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slide" Target="slide26.xml"/><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preferRelativeResize="0">
            <a:picLocks noChangeAspect="1"/>
          </p:cNvPicPr>
          <p:nvPr/>
        </p:nvPicPr>
        <p:blipFill rotWithShape="1">
          <a:blip r:embed="rId3" cstate="print">
            <a:extLst>
              <a:ext uri="{28A0092B-C50C-407E-A947-70E740481C1C}">
                <a14:useLocalDpi xmlns:a14="http://schemas.microsoft.com/office/drawing/2010/main" val="0"/>
              </a:ext>
            </a:extLst>
          </a:blip>
          <a:srcRect b="18550"/>
          <a:stretch/>
        </p:blipFill>
        <p:spPr>
          <a:xfrm>
            <a:off x="101118" y="7884000"/>
            <a:ext cx="1160395" cy="1080000"/>
          </a:xfrm>
          <a:prstGeom prst="rect">
            <a:avLst/>
          </a:prstGeom>
          <a:noFill/>
          <a:ln>
            <a:noFill/>
          </a:ln>
        </p:spPr>
      </p:pic>
      <p:sp>
        <p:nvSpPr>
          <p:cNvPr id="36" name="TextBox 35"/>
          <p:cNvSpPr txBox="1"/>
          <p:nvPr/>
        </p:nvSpPr>
        <p:spPr>
          <a:xfrm>
            <a:off x="769222" y="758685"/>
            <a:ext cx="14259763" cy="1015663"/>
          </a:xfrm>
          <a:prstGeom prst="rect">
            <a:avLst/>
          </a:prstGeom>
          <a:noFill/>
        </p:spPr>
        <p:txBody>
          <a:bodyPr wrap="square" rtlCol="0">
            <a:spAutoFit/>
          </a:bodyPr>
          <a:lstStyle/>
          <a:p>
            <a:r>
              <a:rPr lang="en-US" sz="6000" b="1" dirty="0">
                <a:solidFill>
                  <a:srgbClr val="FFC000"/>
                </a:solidFill>
                <a:latin typeface="+mj-lt"/>
              </a:rPr>
              <a:t>Mapping inequality in access to resources in R</a:t>
            </a:r>
          </a:p>
        </p:txBody>
      </p:sp>
      <p:sp>
        <p:nvSpPr>
          <p:cNvPr id="37" name="Rectangle 36"/>
          <p:cNvSpPr/>
          <p:nvPr/>
        </p:nvSpPr>
        <p:spPr>
          <a:xfrm>
            <a:off x="769222" y="1692601"/>
            <a:ext cx="14677607" cy="553998"/>
          </a:xfrm>
          <a:prstGeom prst="rect">
            <a:avLst/>
          </a:prstGeom>
        </p:spPr>
        <p:txBody>
          <a:bodyPr wrap="square">
            <a:spAutoFit/>
          </a:bodyPr>
          <a:lstStyle/>
          <a:p>
            <a:r>
              <a:rPr lang="en-US" sz="3000" b="1" dirty="0">
                <a:solidFill>
                  <a:prstClr val="white"/>
                </a:solidFill>
                <a:latin typeface="+mj-lt"/>
              </a:rPr>
              <a:t>Andy Nelson (ITC, U. Twente), </a:t>
            </a:r>
            <a:r>
              <a:rPr lang="en-US" sz="3000" b="1" dirty="0" smtClean="0">
                <a:solidFill>
                  <a:prstClr val="white"/>
                </a:solidFill>
                <a:latin typeface="+mj-lt"/>
              </a:rPr>
              <a:t>Jacob </a:t>
            </a:r>
            <a:r>
              <a:rPr lang="en-US" sz="3000" b="1" dirty="0">
                <a:solidFill>
                  <a:prstClr val="white"/>
                </a:solidFill>
                <a:latin typeface="+mj-lt"/>
              </a:rPr>
              <a:t>van Etten (Bioversity International), </a:t>
            </a:r>
            <a:r>
              <a:rPr lang="en-US" sz="3000" b="1" dirty="0" smtClean="0">
                <a:solidFill>
                  <a:prstClr val="white"/>
                </a:solidFill>
                <a:latin typeface="+mj-lt"/>
              </a:rPr>
              <a:t>Daniel </a:t>
            </a:r>
            <a:r>
              <a:rPr lang="en-US" sz="3000" b="1" dirty="0">
                <a:solidFill>
                  <a:prstClr val="white"/>
                </a:solidFill>
                <a:latin typeface="+mj-lt"/>
              </a:rPr>
              <a:t>Weiss (U. Oxford)</a:t>
            </a:r>
          </a:p>
        </p:txBody>
      </p:sp>
      <p:sp>
        <p:nvSpPr>
          <p:cNvPr id="2" name="Rectangle 1"/>
          <p:cNvSpPr/>
          <p:nvPr/>
        </p:nvSpPr>
        <p:spPr>
          <a:xfrm>
            <a:off x="769222" y="4242014"/>
            <a:ext cx="14259763" cy="2169825"/>
          </a:xfrm>
          <a:prstGeom prst="rect">
            <a:avLst/>
          </a:prstGeom>
        </p:spPr>
        <p:txBody>
          <a:bodyPr wrap="square">
            <a:spAutoFit/>
          </a:bodyPr>
          <a:lstStyle/>
          <a:p>
            <a:pPr>
              <a:lnSpc>
                <a:spcPct val="150000"/>
              </a:lnSpc>
            </a:pPr>
            <a:r>
              <a:rPr lang="en-US" sz="3000" b="1" dirty="0">
                <a:solidFill>
                  <a:schemeClr val="bg1">
                    <a:lumMod val="75000"/>
                  </a:schemeClr>
                </a:solidFill>
                <a:latin typeface="+mj-lt"/>
              </a:rPr>
              <a:t>	</a:t>
            </a:r>
            <a:r>
              <a:rPr lang="en-US" sz="3000" b="1" u="sng" dirty="0">
                <a:solidFill>
                  <a:schemeClr val="bg1">
                    <a:lumMod val="75000"/>
                  </a:schemeClr>
                </a:solidFill>
                <a:latin typeface="+mj-lt"/>
              </a:rPr>
              <a:t>a.nelson@utwente.nl</a:t>
            </a:r>
            <a:r>
              <a:rPr lang="en-US" sz="3000" b="1" dirty="0">
                <a:solidFill>
                  <a:schemeClr val="bg1">
                    <a:lumMod val="75000"/>
                  </a:schemeClr>
                </a:solidFill>
                <a:latin typeface="+mj-lt"/>
              </a:rPr>
              <a:t> </a:t>
            </a:r>
          </a:p>
          <a:p>
            <a:pPr>
              <a:lnSpc>
                <a:spcPct val="150000"/>
              </a:lnSpc>
            </a:pPr>
            <a:r>
              <a:rPr lang="en-US" sz="3000" b="1" dirty="0">
                <a:solidFill>
                  <a:schemeClr val="bg1">
                    <a:lumMod val="75000"/>
                  </a:schemeClr>
                </a:solidFill>
                <a:latin typeface="+mj-lt"/>
              </a:rPr>
              <a:t>	@</a:t>
            </a:r>
            <a:r>
              <a:rPr lang="en-US" sz="3000" b="1" dirty="0" err="1">
                <a:solidFill>
                  <a:schemeClr val="bg1">
                    <a:lumMod val="75000"/>
                  </a:schemeClr>
                </a:solidFill>
                <a:latin typeface="+mj-lt"/>
              </a:rPr>
              <a:t>Dr_Andy_Nelson</a:t>
            </a:r>
            <a:endParaRPr lang="en-US" sz="3000" b="1" dirty="0">
              <a:solidFill>
                <a:schemeClr val="bg1">
                  <a:lumMod val="75000"/>
                </a:schemeClr>
              </a:solidFill>
              <a:latin typeface="+mj-lt"/>
            </a:endParaRPr>
          </a:p>
          <a:p>
            <a:pPr>
              <a:lnSpc>
                <a:spcPct val="150000"/>
              </a:lnSpc>
            </a:pPr>
            <a:r>
              <a:rPr lang="en-US" sz="3000" b="1" dirty="0">
                <a:solidFill>
                  <a:schemeClr val="bg1">
                    <a:lumMod val="75000"/>
                  </a:schemeClr>
                </a:solidFill>
                <a:latin typeface="+mj-lt"/>
              </a:rPr>
              <a:t>	</a:t>
            </a:r>
            <a:r>
              <a:rPr lang="en-US" sz="3000" b="1" u="sng" dirty="0">
                <a:solidFill>
                  <a:schemeClr val="bg1">
                    <a:lumMod val="75000"/>
                  </a:schemeClr>
                </a:solidFill>
                <a:latin typeface="+mj-lt"/>
              </a:rPr>
              <a:t>research.utwente.nl/</a:t>
            </a:r>
            <a:r>
              <a:rPr lang="en-US" sz="3000" b="1" u="sng" dirty="0" err="1">
                <a:solidFill>
                  <a:schemeClr val="bg1">
                    <a:lumMod val="75000"/>
                  </a:schemeClr>
                </a:solidFill>
                <a:latin typeface="+mj-lt"/>
              </a:rPr>
              <a:t>en</a:t>
            </a:r>
            <a:r>
              <a:rPr lang="en-US" sz="3000" b="1" u="sng" dirty="0">
                <a:solidFill>
                  <a:schemeClr val="bg1">
                    <a:lumMod val="75000"/>
                  </a:schemeClr>
                </a:solidFill>
                <a:latin typeface="+mj-lt"/>
              </a:rPr>
              <a:t>/persons/</a:t>
            </a:r>
            <a:r>
              <a:rPr lang="en-US" sz="3000" b="1" u="sng" dirty="0" err="1">
                <a:solidFill>
                  <a:schemeClr val="bg1">
                    <a:lumMod val="75000"/>
                  </a:schemeClr>
                </a:solidFill>
                <a:latin typeface="+mj-lt"/>
              </a:rPr>
              <a:t>andy</a:t>
            </a:r>
            <a:r>
              <a:rPr lang="en-US" sz="3000" b="1" u="sng" dirty="0">
                <a:solidFill>
                  <a:schemeClr val="bg1">
                    <a:lumMod val="75000"/>
                  </a:schemeClr>
                </a:solidFill>
                <a:latin typeface="+mj-lt"/>
              </a:rPr>
              <a:t>-nelson</a:t>
            </a:r>
          </a:p>
        </p:txBody>
      </p:sp>
      <p:pic>
        <p:nvPicPr>
          <p:cNvPr id="22" name="Picture 21"/>
          <p:cNvPicPr>
            <a:picLocks noChangeAspect="1"/>
          </p:cNvPicPr>
          <p:nvPr/>
        </p:nvPicPr>
        <p:blipFill>
          <a:blip r:embed="rId4"/>
          <a:stretch>
            <a:fillRect/>
          </a:stretch>
        </p:blipFill>
        <p:spPr>
          <a:xfrm>
            <a:off x="694160" y="8688328"/>
            <a:ext cx="1324865" cy="551343"/>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8047" y="8064000"/>
            <a:ext cx="2035935" cy="720000"/>
          </a:xfrm>
          <a:prstGeom prst="rect">
            <a:avLst/>
          </a:prstGeom>
        </p:spPr>
      </p:pic>
      <p:pic>
        <p:nvPicPr>
          <p:cNvPr id="1028" name="Picture 4" descr="Image result for twitter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0005" y="5233262"/>
            <a:ext cx="442808" cy="3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724" y="4106342"/>
            <a:ext cx="1219370" cy="1219370"/>
          </a:xfrm>
          <a:prstGeom prst="rect">
            <a:avLst/>
          </a:prstGeom>
        </p:spPr>
      </p:pic>
      <p:grpSp>
        <p:nvGrpSpPr>
          <p:cNvPr id="8" name="Group 7"/>
          <p:cNvGrpSpPr>
            <a:grpSpLocks noChangeAspect="1"/>
          </p:cNvGrpSpPr>
          <p:nvPr/>
        </p:nvGrpSpPr>
        <p:grpSpPr>
          <a:xfrm>
            <a:off x="1285202" y="5833023"/>
            <a:ext cx="432414" cy="432000"/>
            <a:chOff x="7288626" y="4048446"/>
            <a:chExt cx="1695600" cy="1693978"/>
          </a:xfrm>
        </p:grpSpPr>
        <p:sp>
          <p:nvSpPr>
            <p:cNvPr id="7" name="Oval 6"/>
            <p:cNvSpPr/>
            <p:nvPr/>
          </p:nvSpPr>
          <p:spPr>
            <a:xfrm>
              <a:off x="7288626" y="4048446"/>
              <a:ext cx="1695600" cy="16939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21917" y="4081471"/>
              <a:ext cx="1644195" cy="1644195"/>
            </a:xfrm>
            <a:prstGeom prst="rect">
              <a:avLst/>
            </a:prstGeom>
          </p:spPr>
        </p:pic>
      </p:grpSp>
      <p:pic>
        <p:nvPicPr>
          <p:cNvPr id="4" name="Picture 4" descr="https://map.ox.ac.uk/wp-content/themes/map-wordpress/dist/images/Oxford_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806650" y="7704000"/>
            <a:ext cx="144935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map.ox.ac.uk/wp-content/themes/map-wordpress/dist/images/BDI_footer_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94086" y="7704000"/>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bioversity international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26138" y="7704000"/>
            <a:ext cx="1649531"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C6F9FB82-CA83-3948-AD9D-71A429BB2D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73488" y="7704000"/>
            <a:ext cx="4920000" cy="1440000"/>
          </a:xfrm>
          <a:prstGeom prst="rect">
            <a:avLst/>
          </a:prstGeom>
        </p:spPr>
      </p:pic>
    </p:spTree>
    <p:extLst>
      <p:ext uri="{BB962C8B-B14F-4D97-AF65-F5344CB8AC3E}">
        <p14:creationId xmlns:p14="http://schemas.microsoft.com/office/powerpoint/2010/main" val="195076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a:solidFill>
                  <a:srgbClr val="FFC000"/>
                </a:solidFill>
              </a:rPr>
              <a:t>It was a popular dataset</a:t>
            </a:r>
          </a:p>
        </p:txBody>
      </p:sp>
      <p:sp>
        <p:nvSpPr>
          <p:cNvPr id="7" name="Rectangle 6"/>
          <p:cNvSpPr/>
          <p:nvPr/>
        </p:nvSpPr>
        <p:spPr>
          <a:xfrm>
            <a:off x="293846" y="1038264"/>
            <a:ext cx="15676045" cy="2308324"/>
          </a:xfrm>
          <a:prstGeom prst="rect">
            <a:avLst/>
          </a:prstGeom>
        </p:spPr>
        <p:txBody>
          <a:bodyPr wrap="square">
            <a:spAutoFit/>
          </a:bodyPr>
          <a:lstStyle/>
          <a:p>
            <a:pPr algn="just"/>
            <a:r>
              <a:rPr lang="en-US" sz="3600" dirty="0">
                <a:solidFill>
                  <a:schemeClr val="bg1"/>
                </a:solidFill>
                <a:latin typeface="+mj-lt"/>
                <a:ea typeface="Calibri" panose="020F0502020204030204" pitchFamily="34" charset="0"/>
              </a:rPr>
              <a:t>People started using it (~300 cites) for a range of applications &amp; research questions</a:t>
            </a:r>
          </a:p>
          <a:p>
            <a:pPr algn="just"/>
            <a:endParaRPr lang="en-US" sz="3600" dirty="0">
              <a:solidFill>
                <a:schemeClr val="bg1"/>
              </a:solidFill>
              <a:latin typeface="+mj-lt"/>
              <a:ea typeface="Calibri" panose="020F0502020204030204" pitchFamily="34" charset="0"/>
            </a:endParaRPr>
          </a:p>
          <a:p>
            <a:pPr algn="just"/>
            <a:endParaRPr lang="en-US" sz="3600" dirty="0">
              <a:solidFill>
                <a:schemeClr val="bg1"/>
              </a:solidFill>
              <a:latin typeface="+mj-lt"/>
              <a:ea typeface="Calibri" panose="020F0502020204030204" pitchFamily="34" charset="0"/>
            </a:endParaRPr>
          </a:p>
          <a:p>
            <a:pPr algn="just"/>
            <a:endParaRPr lang="en-US" sz="3600" dirty="0">
              <a:solidFill>
                <a:schemeClr val="bg1"/>
              </a:solidFill>
              <a:latin typeface="+mj-lt"/>
              <a:ea typeface="Calibri" panose="020F0502020204030204" pitchFamily="34" charset="0"/>
            </a:endParaRPr>
          </a:p>
        </p:txBody>
      </p:sp>
      <p:sp>
        <p:nvSpPr>
          <p:cNvPr id="9" name="Rectangle 8"/>
          <p:cNvSpPr/>
          <p:nvPr/>
        </p:nvSpPr>
        <p:spPr>
          <a:xfrm>
            <a:off x="293846" y="2088821"/>
            <a:ext cx="15676045" cy="3970318"/>
          </a:xfrm>
          <a:prstGeom prst="rect">
            <a:avLst/>
          </a:prstGeom>
          <a:solidFill>
            <a:schemeClr val="bg2">
              <a:lumMod val="25000"/>
            </a:schemeClr>
          </a:solidFill>
        </p:spPr>
        <p:txBody>
          <a:bodyPr wrap="square">
            <a:spAutoFit/>
          </a:bodyPr>
          <a:lstStyle/>
          <a:p>
            <a:pPr marL="571500" indent="-571500">
              <a:buFont typeface="Wingdings" panose="05000000000000000000" pitchFamily="2" charset="2"/>
              <a:buChar char="§"/>
            </a:pPr>
            <a:r>
              <a:rPr lang="en-GB" sz="3600" dirty="0">
                <a:solidFill>
                  <a:schemeClr val="bg1"/>
                </a:solidFill>
                <a:latin typeface="+mj-lt"/>
              </a:rPr>
              <a:t>Access to new trading routes in the Arctic circle </a:t>
            </a:r>
          </a:p>
          <a:p>
            <a:pPr marL="571500" indent="-571500">
              <a:buFont typeface="Wingdings" panose="05000000000000000000" pitchFamily="2" charset="2"/>
              <a:buChar char="§"/>
            </a:pPr>
            <a:r>
              <a:rPr lang="en-GB" sz="3600" dirty="0">
                <a:solidFill>
                  <a:schemeClr val="bg1"/>
                </a:solidFill>
                <a:latin typeface="+mj-lt"/>
              </a:rPr>
              <a:t>Access to economic opportunities</a:t>
            </a:r>
          </a:p>
          <a:p>
            <a:pPr marL="571500" indent="-571500">
              <a:buFont typeface="Wingdings" panose="05000000000000000000" pitchFamily="2" charset="2"/>
              <a:buChar char="§"/>
            </a:pPr>
            <a:r>
              <a:rPr lang="en-GB" sz="3600" dirty="0">
                <a:solidFill>
                  <a:schemeClr val="bg1"/>
                </a:solidFill>
                <a:latin typeface="+mj-lt"/>
              </a:rPr>
              <a:t>Access to food markets in the horn of Africa</a:t>
            </a:r>
          </a:p>
          <a:p>
            <a:pPr marL="571500" indent="-571500">
              <a:buFont typeface="Wingdings" panose="05000000000000000000" pitchFamily="2" charset="2"/>
              <a:buChar char="§"/>
            </a:pPr>
            <a:r>
              <a:rPr lang="en-GB" sz="3600" dirty="0">
                <a:solidFill>
                  <a:schemeClr val="bg1"/>
                </a:solidFill>
                <a:latin typeface="+mj-lt"/>
              </a:rPr>
              <a:t>Access to </a:t>
            </a:r>
            <a:r>
              <a:rPr lang="en-GB" sz="3600" dirty="0" smtClean="0">
                <a:solidFill>
                  <a:schemeClr val="bg1"/>
                </a:solidFill>
                <a:latin typeface="+mj-lt"/>
              </a:rPr>
              <a:t>energy (incorporating other layers of information)</a:t>
            </a:r>
            <a:endParaRPr lang="en-GB" sz="3600" dirty="0">
              <a:solidFill>
                <a:schemeClr val="bg1"/>
              </a:solidFill>
              <a:latin typeface="+mj-lt"/>
            </a:endParaRPr>
          </a:p>
          <a:p>
            <a:pPr marL="571500" indent="-571500">
              <a:buFont typeface="Wingdings" panose="05000000000000000000" pitchFamily="2" charset="2"/>
              <a:buChar char="§"/>
            </a:pPr>
            <a:r>
              <a:rPr lang="en-GB" sz="3600" dirty="0">
                <a:solidFill>
                  <a:schemeClr val="bg1"/>
                </a:solidFill>
                <a:latin typeface="+mj-lt"/>
              </a:rPr>
              <a:t>Access to healthcare, education facilities</a:t>
            </a:r>
          </a:p>
          <a:p>
            <a:pPr marL="571500" indent="-571500">
              <a:buFont typeface="Wingdings" panose="05000000000000000000" pitchFamily="2" charset="2"/>
              <a:buChar char="§"/>
            </a:pPr>
            <a:r>
              <a:rPr lang="en-GB" sz="3600" dirty="0">
                <a:solidFill>
                  <a:schemeClr val="bg1"/>
                </a:solidFill>
                <a:latin typeface="+mj-lt"/>
              </a:rPr>
              <a:t>Where is the remotest place on earth?</a:t>
            </a:r>
          </a:p>
          <a:p>
            <a:pPr marL="571500" indent="-571500">
              <a:buFont typeface="Wingdings" panose="05000000000000000000" pitchFamily="2" charset="2"/>
              <a:buChar char="§"/>
            </a:pPr>
            <a:r>
              <a:rPr lang="en-GB" sz="3600" dirty="0">
                <a:solidFill>
                  <a:schemeClr val="bg1"/>
                </a:solidFill>
                <a:latin typeface="+mj-lt"/>
              </a:rPr>
              <a:t>Remoteness as a factor in deforestation and protected area effectiveness</a:t>
            </a:r>
          </a:p>
        </p:txBody>
      </p:sp>
      <p:sp>
        <p:nvSpPr>
          <p:cNvPr id="11" name="Rectangle 10"/>
          <p:cNvSpPr/>
          <p:nvPr/>
        </p:nvSpPr>
        <p:spPr>
          <a:xfrm>
            <a:off x="293846" y="6873241"/>
            <a:ext cx="15676045" cy="176784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3600" dirty="0">
                <a:solidFill>
                  <a:schemeClr val="bg1"/>
                </a:solidFill>
                <a:latin typeface="+mj-lt"/>
              </a:rPr>
              <a:t>Researchers were using it to look at economic and land use </a:t>
            </a:r>
            <a:r>
              <a:rPr lang="en-GB" sz="3600" dirty="0" smtClean="0">
                <a:solidFill>
                  <a:schemeClr val="bg1"/>
                </a:solidFill>
                <a:latin typeface="+mj-lt"/>
              </a:rPr>
              <a:t>decisions/investments.</a:t>
            </a:r>
            <a:endParaRPr lang="en-GB" sz="3600" dirty="0">
              <a:solidFill>
                <a:schemeClr val="bg1"/>
              </a:solidFill>
              <a:latin typeface="+mj-lt"/>
            </a:endParaRPr>
          </a:p>
          <a:p>
            <a:r>
              <a:rPr lang="en-GB" sz="3600" dirty="0">
                <a:solidFill>
                  <a:schemeClr val="bg1"/>
                </a:solidFill>
                <a:latin typeface="+mj-lt"/>
              </a:rPr>
              <a:t>Having / not having access seemed important for rural development from both a local and global perspective.</a:t>
            </a:r>
          </a:p>
        </p:txBody>
      </p:sp>
    </p:spTree>
    <p:extLst>
      <p:ext uri="{BB962C8B-B14F-4D97-AF65-F5344CB8AC3E}">
        <p14:creationId xmlns:p14="http://schemas.microsoft.com/office/powerpoint/2010/main" val="178871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1117600" y="3621916"/>
            <a:ext cx="7046411" cy="5113113"/>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3733" dirty="0">
              <a:solidFill>
                <a:schemeClr val="bg1"/>
              </a:solidFill>
              <a:latin typeface="+mj-lt"/>
            </a:endParaRPr>
          </a:p>
        </p:txBody>
      </p:sp>
      <p:sp>
        <p:nvSpPr>
          <p:cNvPr id="7"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a:solidFill>
                  <a:srgbClr val="FFC000"/>
                </a:solidFill>
              </a:rPr>
              <a:t>How open were the data and workflows?</a:t>
            </a:r>
            <a:endParaRPr lang="en-GB" sz="6000" b="1" dirty="0">
              <a:solidFill>
                <a:srgbClr val="FFC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171290207"/>
              </p:ext>
            </p:extLst>
          </p:nvPr>
        </p:nvGraphicFramePr>
        <p:xfrm>
          <a:off x="1117600" y="1208475"/>
          <a:ext cx="6766510" cy="7280430"/>
        </p:xfrm>
        <a:graphic>
          <a:graphicData uri="http://schemas.openxmlformats.org/drawingml/2006/table">
            <a:tbl>
              <a:tblPr firstRow="1" bandRow="1">
                <a:tableStyleId>{35758FB7-9AC5-4552-8A53-C91805E547FA}</a:tableStyleId>
              </a:tblPr>
              <a:tblGrid>
                <a:gridCol w="3383255">
                  <a:extLst>
                    <a:ext uri="{9D8B030D-6E8A-4147-A177-3AD203B41FA5}">
                      <a16:colId xmlns:a16="http://schemas.microsoft.com/office/drawing/2014/main" xmlns="" val="20000"/>
                    </a:ext>
                  </a:extLst>
                </a:gridCol>
                <a:gridCol w="3383255">
                  <a:extLst>
                    <a:ext uri="{9D8B030D-6E8A-4147-A177-3AD203B41FA5}">
                      <a16:colId xmlns:a16="http://schemas.microsoft.com/office/drawing/2014/main" xmlns="" val="20001"/>
                    </a:ext>
                  </a:extLst>
                </a:gridCol>
              </a:tblGrid>
              <a:tr h="1456086">
                <a:tc>
                  <a:txBody>
                    <a:bodyPr/>
                    <a:lstStyle/>
                    <a:p>
                      <a:pPr>
                        <a:lnSpc>
                          <a:spcPct val="100000"/>
                        </a:lnSpc>
                      </a:pPr>
                      <a:endParaRPr lang="en-GB" sz="3600" dirty="0">
                        <a:solidFill>
                          <a:schemeClr val="bg1"/>
                        </a:solidFill>
                        <a:latin typeface="+mj-lt"/>
                      </a:endParaRPr>
                    </a:p>
                  </a:txBody>
                  <a:tcPr anchor="ctr">
                    <a:lnL w="6350" cap="flat" cmpd="sng" algn="ctr">
                      <a:noFill/>
                      <a:prstDash val="solid"/>
                      <a:miter lim="800000"/>
                    </a:lnL>
                    <a:lnR>
                      <a:noFill/>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000000"/>
                    </a:solidFill>
                  </a:tcPr>
                </a:tc>
                <a:tc>
                  <a:txBody>
                    <a:bodyPr/>
                    <a:lstStyle/>
                    <a:p>
                      <a:pPr algn="ctr">
                        <a:lnSpc>
                          <a:spcPct val="100000"/>
                        </a:lnSpc>
                      </a:pPr>
                      <a:r>
                        <a:rPr lang="en-US" sz="3600" b="1" dirty="0">
                          <a:solidFill>
                            <a:schemeClr val="bg1"/>
                          </a:solidFill>
                          <a:latin typeface="+mj-lt"/>
                        </a:rPr>
                        <a:t>2000</a:t>
                      </a:r>
                      <a:r>
                        <a:rPr lang="en-US" sz="3600" b="1" baseline="0" dirty="0">
                          <a:solidFill>
                            <a:schemeClr val="bg1"/>
                          </a:solidFill>
                          <a:latin typeface="+mj-lt"/>
                        </a:rPr>
                        <a:t> map</a:t>
                      </a:r>
                      <a:endParaRPr lang="en-GB" sz="3600" b="1" dirty="0">
                        <a:solidFill>
                          <a:schemeClr val="bg1"/>
                        </a:solidFill>
                        <a:latin typeface="+mj-lt"/>
                      </a:endParaRPr>
                    </a:p>
                  </a:txBody>
                  <a:tcPr anchor="ctr">
                    <a:lnL>
                      <a:noFill/>
                    </a:lnL>
                    <a:lnR>
                      <a:noFill/>
                    </a:lnR>
                    <a:lnT w="6350" cap="flat" cmpd="sng" algn="ctr">
                      <a:noFill/>
                      <a:prstDash val="solid"/>
                      <a:miter lim="800000"/>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xmlns="" val="10000"/>
                  </a:ext>
                </a:extLst>
              </a:tr>
              <a:tr h="1456086">
                <a:tc>
                  <a:txBody>
                    <a:bodyPr/>
                    <a:lstStyle/>
                    <a:p>
                      <a:pPr>
                        <a:lnSpc>
                          <a:spcPct val="100000"/>
                        </a:lnSpc>
                      </a:pPr>
                      <a:r>
                        <a:rPr lang="en-US" sz="3600" b="1" dirty="0">
                          <a:solidFill>
                            <a:schemeClr val="bg1"/>
                          </a:solidFill>
                          <a:latin typeface="+mj-lt"/>
                        </a:rPr>
                        <a:t>Input</a:t>
                      </a:r>
                      <a:r>
                        <a:rPr lang="en-US" sz="3600" b="1" baseline="0" dirty="0">
                          <a:solidFill>
                            <a:schemeClr val="bg1"/>
                          </a:solidFill>
                          <a:latin typeface="+mj-lt"/>
                        </a:rPr>
                        <a:t> data</a:t>
                      </a:r>
                      <a:endParaRPr lang="en-GB" sz="3600" b="1" dirty="0">
                        <a:solidFill>
                          <a:schemeClr val="bg1"/>
                        </a:solidFill>
                        <a:latin typeface="+mj-lt"/>
                      </a:endParaRPr>
                    </a:p>
                  </a:txBody>
                  <a:tcPr anchor="ctr">
                    <a:lnL w="6350" cap="flat" cmpd="sng" algn="ctr">
                      <a:noFill/>
                      <a:prstDash val="solid"/>
                      <a:miter lim="800000"/>
                    </a:lnL>
                    <a:lnR w="38100" cap="flat" cmpd="sng" algn="ctr">
                      <a:solidFill>
                        <a:schemeClr val="tx1"/>
                      </a:solidFill>
                      <a:prstDash val="solid"/>
                      <a:round/>
                      <a:headEnd type="none" w="med" len="med"/>
                      <a:tailEnd type="none" w="med" len="med"/>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00000"/>
                    </a:solidFill>
                  </a:tcPr>
                </a:tc>
                <a:tc>
                  <a:txBody>
                    <a:bodyPr/>
                    <a:lstStyle/>
                    <a:p>
                      <a:pPr algn="ctr">
                        <a:lnSpc>
                          <a:spcPct val="100000"/>
                        </a:lnSpc>
                      </a:pPr>
                      <a:r>
                        <a:rPr lang="en-US" sz="3600" b="0" dirty="0">
                          <a:solidFill>
                            <a:schemeClr val="bg1"/>
                          </a:solidFill>
                          <a:latin typeface="+mj-lt"/>
                        </a:rPr>
                        <a:t>Open </a:t>
                      </a:r>
                      <a:r>
                        <a:rPr lang="en-US" sz="3600" b="0" dirty="0" smtClean="0">
                          <a:solidFill>
                            <a:schemeClr val="bg1"/>
                          </a:solidFill>
                          <a:latin typeface="+mj-lt"/>
                        </a:rPr>
                        <a:t>License </a:t>
                      </a:r>
                      <a:r>
                        <a:rPr lang="en-US" sz="3600" b="0" dirty="0">
                          <a:solidFill>
                            <a:schemeClr val="bg1"/>
                          </a:solidFill>
                          <a:latin typeface="+mj-lt"/>
                        </a:rPr>
                        <a:t>and static</a:t>
                      </a:r>
                      <a:endParaRPr lang="en-GB" sz="3600" b="0" dirty="0">
                        <a:solidFill>
                          <a:schemeClr val="bg1"/>
                        </a:solidFill>
                        <a:latin typeface="+mj-lt"/>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xmlns="" val="10001"/>
                  </a:ext>
                </a:extLst>
              </a:tr>
              <a:tr h="1456086">
                <a:tc>
                  <a:txBody>
                    <a:bodyPr/>
                    <a:lstStyle/>
                    <a:p>
                      <a:pPr>
                        <a:lnSpc>
                          <a:spcPct val="100000"/>
                        </a:lnSpc>
                      </a:pPr>
                      <a:r>
                        <a:rPr lang="en-US" sz="3600" b="1" dirty="0">
                          <a:solidFill>
                            <a:schemeClr val="bg1"/>
                          </a:solidFill>
                          <a:latin typeface="+mj-lt"/>
                        </a:rPr>
                        <a:t>Processing</a:t>
                      </a:r>
                      <a:endParaRPr lang="en-GB" sz="3600" b="1" dirty="0">
                        <a:solidFill>
                          <a:schemeClr val="bg1"/>
                        </a:solidFill>
                        <a:latin typeface="+mj-lt"/>
                      </a:endParaRPr>
                    </a:p>
                  </a:txBody>
                  <a:tcPr anchor="ctr">
                    <a:lnL w="6350" cap="flat" cmpd="sng" algn="ctr">
                      <a:noFill/>
                      <a:prstDash val="solid"/>
                      <a:miter lim="800000"/>
                    </a:lnL>
                    <a:lnR w="381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00000"/>
                    </a:solidFill>
                  </a:tcPr>
                </a:tc>
                <a:tc>
                  <a:txBody>
                    <a:bodyPr/>
                    <a:lstStyle/>
                    <a:p>
                      <a:pPr algn="ctr">
                        <a:lnSpc>
                          <a:spcPct val="100000"/>
                        </a:lnSpc>
                      </a:pPr>
                      <a:r>
                        <a:rPr lang="en-US" sz="3600" b="0" dirty="0">
                          <a:solidFill>
                            <a:schemeClr val="bg1"/>
                          </a:solidFill>
                          <a:latin typeface="+mj-lt"/>
                        </a:rPr>
                        <a:t>ESRI</a:t>
                      </a:r>
                      <a:endParaRPr lang="en-GB" sz="3600" b="0" dirty="0">
                        <a:solidFill>
                          <a:schemeClr val="bg1"/>
                        </a:solidFill>
                        <a:latin typeface="+mj-lt"/>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xmlns="" val="10002"/>
                  </a:ext>
                </a:extLst>
              </a:tr>
              <a:tr h="1456086">
                <a:tc>
                  <a:txBody>
                    <a:bodyPr/>
                    <a:lstStyle/>
                    <a:p>
                      <a:pPr>
                        <a:lnSpc>
                          <a:spcPct val="100000"/>
                        </a:lnSpc>
                      </a:pPr>
                      <a:r>
                        <a:rPr lang="en-US" sz="3600" b="1" dirty="0">
                          <a:solidFill>
                            <a:schemeClr val="bg1"/>
                          </a:solidFill>
                          <a:latin typeface="+mj-lt"/>
                        </a:rPr>
                        <a:t>Modelling</a:t>
                      </a:r>
                      <a:endParaRPr lang="en-GB" sz="3600" b="1" dirty="0">
                        <a:solidFill>
                          <a:schemeClr val="bg1"/>
                        </a:solidFill>
                        <a:latin typeface="+mj-lt"/>
                      </a:endParaRPr>
                    </a:p>
                  </a:txBody>
                  <a:tcPr anchor="ctr">
                    <a:lnL w="6350" cap="flat" cmpd="sng" algn="ctr">
                      <a:noFill/>
                      <a:prstDash val="solid"/>
                      <a:miter lim="800000"/>
                    </a:lnL>
                    <a:lnR w="381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00000"/>
                    </a:solidFill>
                  </a:tcPr>
                </a:tc>
                <a:tc>
                  <a:txBody>
                    <a:bodyPr/>
                    <a:lstStyle/>
                    <a:p>
                      <a:pPr algn="ctr">
                        <a:lnSpc>
                          <a:spcPct val="100000"/>
                        </a:lnSpc>
                      </a:pPr>
                      <a:r>
                        <a:rPr lang="en-US" sz="3600" b="0" dirty="0">
                          <a:solidFill>
                            <a:schemeClr val="bg1"/>
                          </a:solidFill>
                          <a:latin typeface="+mj-lt"/>
                        </a:rPr>
                        <a:t>ESRI</a:t>
                      </a:r>
                      <a:endParaRPr lang="en-GB" sz="3600" b="0" dirty="0">
                        <a:solidFill>
                          <a:schemeClr val="bg1"/>
                        </a:solidFill>
                        <a:latin typeface="+mj-lt"/>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xmlns="" val="10003"/>
                  </a:ext>
                </a:extLst>
              </a:tr>
              <a:tr h="1456086">
                <a:tc>
                  <a:txBody>
                    <a:bodyPr/>
                    <a:lstStyle/>
                    <a:p>
                      <a:pPr>
                        <a:lnSpc>
                          <a:spcPct val="100000"/>
                        </a:lnSpc>
                      </a:pPr>
                      <a:r>
                        <a:rPr lang="en-US" sz="3600" b="1" dirty="0">
                          <a:solidFill>
                            <a:schemeClr val="bg1"/>
                          </a:solidFill>
                          <a:latin typeface="+mj-lt"/>
                        </a:rPr>
                        <a:t>Output data</a:t>
                      </a:r>
                      <a:endParaRPr lang="en-GB" sz="3600" b="1" dirty="0">
                        <a:solidFill>
                          <a:schemeClr val="bg1"/>
                        </a:solidFill>
                        <a:latin typeface="+mj-lt"/>
                      </a:endParaRPr>
                    </a:p>
                  </a:txBody>
                  <a:tcPr anchor="ctr">
                    <a:lnL w="6350" cap="flat" cmpd="sng" algn="ctr">
                      <a:noFill/>
                      <a:prstDash val="solid"/>
                      <a:miter lim="800000"/>
                    </a:lnL>
                    <a:lnR w="381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00000"/>
                    </a:solidFill>
                  </a:tcPr>
                </a:tc>
                <a:tc>
                  <a:txBody>
                    <a:bodyPr/>
                    <a:lstStyle/>
                    <a:p>
                      <a:pPr algn="ctr">
                        <a:lnSpc>
                          <a:spcPct val="100000"/>
                        </a:lnSpc>
                      </a:pPr>
                      <a:r>
                        <a:rPr lang="en-US" sz="3600" b="0" kern="1200" dirty="0">
                          <a:solidFill>
                            <a:schemeClr val="bg1"/>
                          </a:solidFill>
                          <a:latin typeface="+mn-lt"/>
                          <a:ea typeface="+mn-ea"/>
                          <a:cs typeface="+mn-cs"/>
                        </a:rPr>
                        <a:t>Open </a:t>
                      </a:r>
                      <a:r>
                        <a:rPr lang="en-US" sz="3600" b="0" kern="1200" dirty="0" smtClean="0">
                          <a:solidFill>
                            <a:schemeClr val="bg1"/>
                          </a:solidFill>
                          <a:latin typeface="+mn-lt"/>
                          <a:ea typeface="+mn-ea"/>
                          <a:cs typeface="+mn-cs"/>
                        </a:rPr>
                        <a:t>License </a:t>
                      </a:r>
                      <a:r>
                        <a:rPr lang="en-US" sz="3600" b="0" kern="1200" dirty="0">
                          <a:solidFill>
                            <a:schemeClr val="bg1"/>
                          </a:solidFill>
                          <a:latin typeface="+mn-lt"/>
                          <a:ea typeface="+mn-ea"/>
                          <a:cs typeface="+mn-cs"/>
                        </a:rPr>
                        <a:t>and static</a:t>
                      </a:r>
                      <a:endParaRPr lang="en-GB" sz="3600" b="0" kern="1200" dirty="0">
                        <a:solidFill>
                          <a:schemeClr val="bg1"/>
                        </a:solidFill>
                        <a:latin typeface="+mn-lt"/>
                        <a:ea typeface="+mn-ea"/>
                        <a:cs typeface="+mn-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5816708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smtClean="0">
                <a:solidFill>
                  <a:srgbClr val="FFC000"/>
                </a:solidFill>
              </a:rPr>
              <a:t>Why make a new map for 2015?</a:t>
            </a:r>
            <a:endParaRPr lang="en-US" sz="3300" b="1" dirty="0">
              <a:solidFill>
                <a:srgbClr val="FFC000"/>
              </a:solidFill>
            </a:endParaRPr>
          </a:p>
        </p:txBody>
      </p:sp>
      <p:sp>
        <p:nvSpPr>
          <p:cNvPr id="6" name="Rectangle 5"/>
          <p:cNvSpPr/>
          <p:nvPr/>
        </p:nvSpPr>
        <p:spPr>
          <a:xfrm>
            <a:off x="293846" y="1038264"/>
            <a:ext cx="15676045" cy="646331"/>
          </a:xfrm>
          <a:prstGeom prst="rect">
            <a:avLst/>
          </a:prstGeom>
        </p:spPr>
        <p:txBody>
          <a:bodyPr wrap="square">
            <a:spAutoFit/>
          </a:bodyPr>
          <a:lstStyle/>
          <a:p>
            <a:pPr algn="just"/>
            <a:r>
              <a:rPr lang="en-US" sz="3600" dirty="0">
                <a:solidFill>
                  <a:schemeClr val="bg1"/>
                </a:solidFill>
                <a:latin typeface="+mj-lt"/>
                <a:ea typeface="Calibri" panose="020F0502020204030204" pitchFamily="34" charset="0"/>
              </a:rPr>
              <a:t>There were four main reasons</a:t>
            </a:r>
            <a:endParaRPr lang="en-US" sz="3600" b="1" dirty="0">
              <a:solidFill>
                <a:schemeClr val="bg1"/>
              </a:solidFill>
              <a:latin typeface="+mj-lt"/>
              <a:ea typeface="Calibri" panose="020F0502020204030204" pitchFamily="34" charset="0"/>
            </a:endParaRPr>
          </a:p>
        </p:txBody>
      </p:sp>
      <p:sp>
        <p:nvSpPr>
          <p:cNvPr id="7" name="Rectangle 6"/>
          <p:cNvSpPr/>
          <p:nvPr/>
        </p:nvSpPr>
        <p:spPr>
          <a:xfrm>
            <a:off x="293846" y="1870454"/>
            <a:ext cx="15676045" cy="7017306"/>
          </a:xfrm>
          <a:prstGeom prst="rect">
            <a:avLst/>
          </a:prstGeom>
          <a:solidFill>
            <a:schemeClr val="bg2">
              <a:lumMod val="25000"/>
            </a:schemeClr>
          </a:solidFill>
        </p:spPr>
        <p:txBody>
          <a:bodyPr wrap="square">
            <a:spAutoFit/>
          </a:bodyPr>
          <a:lstStyle/>
          <a:p>
            <a:r>
              <a:rPr lang="en-GB" sz="3600" b="1" dirty="0">
                <a:solidFill>
                  <a:schemeClr val="bg1"/>
                </a:solidFill>
                <a:latin typeface="+mj-lt"/>
              </a:rPr>
              <a:t>Data</a:t>
            </a:r>
          </a:p>
          <a:p>
            <a:pPr marL="571500" indent="-571500">
              <a:buFont typeface="Wingdings" panose="05000000000000000000" pitchFamily="2" charset="2"/>
              <a:buChar char="§"/>
            </a:pPr>
            <a:r>
              <a:rPr lang="en-GB" sz="3400" dirty="0">
                <a:solidFill>
                  <a:schemeClr val="bg1"/>
                </a:solidFill>
                <a:latin typeface="+mj-lt"/>
              </a:rPr>
              <a:t>It was based on outdated information, from year 2000 or even earlier</a:t>
            </a:r>
          </a:p>
          <a:p>
            <a:pPr marL="571500" indent="-571500">
              <a:buFont typeface="Wingdings" panose="05000000000000000000" pitchFamily="2" charset="2"/>
              <a:buChar char="§"/>
            </a:pPr>
            <a:r>
              <a:rPr lang="en-GB" sz="3400" dirty="0">
                <a:solidFill>
                  <a:schemeClr val="bg1"/>
                </a:solidFill>
                <a:latin typeface="+mj-lt"/>
              </a:rPr>
              <a:t>Huge improvements in (mostly) open access </a:t>
            </a:r>
            <a:r>
              <a:rPr lang="en-GB" sz="3400" dirty="0" smtClean="0">
                <a:solidFill>
                  <a:schemeClr val="bg1"/>
                </a:solidFill>
                <a:latin typeface="+mj-lt"/>
              </a:rPr>
              <a:t>information for mapping access</a:t>
            </a:r>
            <a:endParaRPr lang="en-GB" sz="3400" dirty="0">
              <a:solidFill>
                <a:schemeClr val="bg1"/>
              </a:solidFill>
              <a:latin typeface="+mj-lt"/>
            </a:endParaRPr>
          </a:p>
          <a:p>
            <a:r>
              <a:rPr lang="en-GB" sz="3600" b="1" dirty="0">
                <a:solidFill>
                  <a:schemeClr val="bg1"/>
                </a:solidFill>
                <a:latin typeface="+mj-lt"/>
              </a:rPr>
              <a:t>Technology</a:t>
            </a:r>
          </a:p>
          <a:p>
            <a:pPr marL="571500" indent="-571500">
              <a:buFont typeface="Wingdings" panose="05000000000000000000" pitchFamily="2" charset="2"/>
              <a:buChar char="§"/>
            </a:pPr>
            <a:r>
              <a:rPr lang="en-GB" sz="3400" dirty="0">
                <a:solidFill>
                  <a:schemeClr val="bg1"/>
                </a:solidFill>
                <a:latin typeface="+mj-lt"/>
              </a:rPr>
              <a:t>New possibilities for building and validating the </a:t>
            </a:r>
            <a:r>
              <a:rPr lang="en-GB" sz="3400" dirty="0" smtClean="0">
                <a:solidFill>
                  <a:schemeClr val="bg1"/>
                </a:solidFill>
                <a:latin typeface="+mj-lt"/>
              </a:rPr>
              <a:t>map</a:t>
            </a:r>
          </a:p>
          <a:p>
            <a:pPr marL="571500" indent="-571500">
              <a:buFont typeface="Wingdings" panose="05000000000000000000" pitchFamily="2" charset="2"/>
              <a:buChar char="§"/>
            </a:pPr>
            <a:r>
              <a:rPr lang="en-GB" sz="3400" dirty="0" smtClean="0">
                <a:solidFill>
                  <a:schemeClr val="bg1"/>
                </a:solidFill>
                <a:latin typeface="+mj-lt"/>
              </a:rPr>
              <a:t>New cost distance models based on true distance (no compromising projections)</a:t>
            </a:r>
            <a:endParaRPr lang="en-GB" sz="3400" dirty="0">
              <a:solidFill>
                <a:schemeClr val="bg1"/>
              </a:solidFill>
              <a:latin typeface="+mj-lt"/>
            </a:endParaRPr>
          </a:p>
          <a:p>
            <a:pPr marL="571500" indent="-571500">
              <a:buFont typeface="Wingdings" panose="05000000000000000000" pitchFamily="2" charset="2"/>
              <a:buChar char="§"/>
            </a:pPr>
            <a:r>
              <a:rPr lang="en-GB" sz="3400" dirty="0">
                <a:solidFill>
                  <a:schemeClr val="bg1"/>
                </a:solidFill>
                <a:latin typeface="+mj-lt"/>
              </a:rPr>
              <a:t>New possibilities for anyone to run the models – move to </a:t>
            </a:r>
            <a:r>
              <a:rPr lang="en-GB" sz="3400" dirty="0" smtClean="0">
                <a:solidFill>
                  <a:schemeClr val="bg1"/>
                </a:solidFill>
                <a:latin typeface="+mj-lt"/>
              </a:rPr>
              <a:t>more open workflows</a:t>
            </a:r>
            <a:endParaRPr lang="en-GB" sz="3400" dirty="0">
              <a:solidFill>
                <a:schemeClr val="bg1"/>
              </a:solidFill>
              <a:latin typeface="+mj-lt"/>
            </a:endParaRPr>
          </a:p>
          <a:p>
            <a:r>
              <a:rPr lang="en-GB" sz="3600" b="1" dirty="0">
                <a:solidFill>
                  <a:schemeClr val="bg1"/>
                </a:solidFill>
                <a:latin typeface="+mj-lt"/>
              </a:rPr>
              <a:t>Interest/need</a:t>
            </a:r>
          </a:p>
          <a:p>
            <a:pPr marL="571500" indent="-571500">
              <a:buFont typeface="Wingdings" panose="05000000000000000000" pitchFamily="2" charset="2"/>
              <a:buChar char="§"/>
            </a:pPr>
            <a:r>
              <a:rPr lang="en-GB" sz="3400" dirty="0">
                <a:solidFill>
                  <a:schemeClr val="bg1"/>
                </a:solidFill>
                <a:latin typeface="+mj-lt"/>
              </a:rPr>
              <a:t>Used in conservation, food security, trade and population </a:t>
            </a:r>
            <a:r>
              <a:rPr lang="en-GB" sz="3400" dirty="0" smtClean="0">
                <a:solidFill>
                  <a:schemeClr val="bg1"/>
                </a:solidFill>
                <a:latin typeface="+mj-lt"/>
              </a:rPr>
              <a:t>health studies</a:t>
            </a:r>
            <a:endParaRPr lang="en-GB" sz="3400" dirty="0">
              <a:solidFill>
                <a:schemeClr val="bg1"/>
              </a:solidFill>
              <a:latin typeface="+mj-lt"/>
            </a:endParaRPr>
          </a:p>
          <a:p>
            <a:pPr marL="571500" indent="-571500">
              <a:buFont typeface="Wingdings" panose="05000000000000000000" pitchFamily="2" charset="2"/>
              <a:buChar char="§"/>
            </a:pPr>
            <a:r>
              <a:rPr lang="en-GB" sz="3400" dirty="0">
                <a:solidFill>
                  <a:schemeClr val="bg1"/>
                </a:solidFill>
                <a:latin typeface="+mj-lt"/>
              </a:rPr>
              <a:t>2015 was a good time to benchmark the SDG agenda of “leave no one behind”</a:t>
            </a:r>
          </a:p>
          <a:p>
            <a:r>
              <a:rPr lang="en-GB" sz="3600" b="1" dirty="0" smtClean="0">
                <a:solidFill>
                  <a:schemeClr val="bg1"/>
                </a:solidFill>
                <a:latin typeface="+mj-lt"/>
              </a:rPr>
              <a:t>Funding &amp; collaboration</a:t>
            </a:r>
            <a:endParaRPr lang="en-GB" sz="3600" b="1" dirty="0">
              <a:solidFill>
                <a:schemeClr val="bg1"/>
              </a:solidFill>
              <a:latin typeface="+mj-lt"/>
            </a:endParaRPr>
          </a:p>
          <a:p>
            <a:pPr marL="571500" indent="-571500">
              <a:buFont typeface="Wingdings" panose="05000000000000000000" pitchFamily="2" charset="2"/>
              <a:buChar char="§"/>
            </a:pPr>
            <a:r>
              <a:rPr lang="en-US" sz="3400" dirty="0">
                <a:solidFill>
                  <a:schemeClr val="bg1"/>
                </a:solidFill>
                <a:latin typeface="+mj-lt"/>
              </a:rPr>
              <a:t>Google Earth Engine Research Award in 2016 to the Oxford University </a:t>
            </a:r>
            <a:r>
              <a:rPr lang="en-US" sz="3400" dirty="0" smtClean="0">
                <a:solidFill>
                  <a:schemeClr val="bg1"/>
                </a:solidFill>
                <a:latin typeface="+mj-lt"/>
              </a:rPr>
              <a:t>team</a:t>
            </a:r>
          </a:p>
          <a:p>
            <a:pPr marL="571500" indent="-571500">
              <a:buFont typeface="Wingdings" panose="05000000000000000000" pitchFamily="2" charset="2"/>
              <a:buChar char="§"/>
            </a:pPr>
            <a:r>
              <a:rPr lang="en-US" sz="3400" dirty="0" smtClean="0">
                <a:solidFill>
                  <a:schemeClr val="bg1"/>
                </a:solidFill>
                <a:latin typeface="+mj-lt"/>
              </a:rPr>
              <a:t>Oxford, JRC, ITC, Google, </a:t>
            </a:r>
            <a:r>
              <a:rPr lang="en-US" sz="3400" dirty="0" err="1" smtClean="0">
                <a:solidFill>
                  <a:schemeClr val="bg1"/>
                </a:solidFill>
                <a:latin typeface="+mj-lt"/>
              </a:rPr>
              <a:t>Vizzuality</a:t>
            </a:r>
            <a:r>
              <a:rPr lang="en-US" sz="3400" dirty="0" smtClean="0">
                <a:solidFill>
                  <a:schemeClr val="bg1"/>
                </a:solidFill>
                <a:latin typeface="+mj-lt"/>
              </a:rPr>
              <a:t> and others.</a:t>
            </a:r>
            <a:endParaRPr lang="en-GB" sz="3400" dirty="0">
              <a:solidFill>
                <a:schemeClr val="bg1"/>
              </a:solidFill>
              <a:latin typeface="+mj-lt"/>
            </a:endParaRPr>
          </a:p>
        </p:txBody>
      </p:sp>
    </p:spTree>
    <p:extLst>
      <p:ext uri="{BB962C8B-B14F-4D97-AF65-F5344CB8AC3E}">
        <p14:creationId xmlns:p14="http://schemas.microsoft.com/office/powerpoint/2010/main" val="86093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fade">
                                      <p:cBhvr>
                                        <p:cTn id="24" dur="500"/>
                                        <p:tgtEl>
                                          <p:spTgt spid="7">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fade">
                                      <p:cBhvr>
                                        <p:cTn id="32" dur="500"/>
                                        <p:tgtEl>
                                          <p:spTgt spid="7">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fade">
                                      <p:cBhvr>
                                        <p:cTn id="35" dur="500"/>
                                        <p:tgtEl>
                                          <p:spTgt spid="7">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7">
                                            <p:txEl>
                                              <p:pRg st="9" end="9"/>
                                            </p:txEl>
                                          </p:spTgt>
                                        </p:tgtEl>
                                        <p:attrNameLst>
                                          <p:attrName>style.visibility</p:attrName>
                                        </p:attrNameLst>
                                      </p:cBhvr>
                                      <p:to>
                                        <p:strVal val="visible"/>
                                      </p:to>
                                    </p:set>
                                    <p:animEffect transition="in" filter="fade">
                                      <p:cBhvr>
                                        <p:cTn id="38" dur="500"/>
                                        <p:tgtEl>
                                          <p:spTgt spid="7">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animEffect transition="in" filter="fade">
                                      <p:cBhvr>
                                        <p:cTn id="43" dur="500"/>
                                        <p:tgtEl>
                                          <p:spTgt spid="7">
                                            <p:txEl>
                                              <p:pRg st="10" end="1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7">
                                            <p:txEl>
                                              <p:pRg st="11" end="11"/>
                                            </p:txEl>
                                          </p:spTgt>
                                        </p:tgtEl>
                                        <p:attrNameLst>
                                          <p:attrName>style.visibility</p:attrName>
                                        </p:attrNameLst>
                                      </p:cBhvr>
                                      <p:to>
                                        <p:strVal val="visible"/>
                                      </p:to>
                                    </p:set>
                                    <p:animEffect transition="in" filter="fade">
                                      <p:cBhvr>
                                        <p:cTn id="46" dur="500"/>
                                        <p:tgtEl>
                                          <p:spTgt spid="7">
                                            <p:txEl>
                                              <p:pRg st="11" end="11"/>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7">
                                            <p:txEl>
                                              <p:pRg st="12" end="12"/>
                                            </p:txEl>
                                          </p:spTgt>
                                        </p:tgtEl>
                                        <p:attrNameLst>
                                          <p:attrName>style.visibility</p:attrName>
                                        </p:attrNameLst>
                                      </p:cBhvr>
                                      <p:to>
                                        <p:strVal val="visible"/>
                                      </p:to>
                                    </p:set>
                                    <p:animEffect transition="in" filter="fade">
                                      <p:cBhvr>
                                        <p:cTn id="49" dur="500"/>
                                        <p:tgtEl>
                                          <p:spTgt spid="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smtClean="0">
                <a:solidFill>
                  <a:srgbClr val="FFC000"/>
                </a:solidFill>
              </a:rPr>
              <a:t>Technology: Least cost path calculation for raster data</a:t>
            </a:r>
            <a:endParaRPr lang="en-US" sz="3300" b="1" dirty="0">
              <a:solidFill>
                <a:srgbClr val="FFC00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374822103"/>
              </p:ext>
            </p:extLst>
          </p:nvPr>
        </p:nvGraphicFramePr>
        <p:xfrm>
          <a:off x="2088109" y="4143031"/>
          <a:ext cx="3073551" cy="2986986"/>
        </p:xfrm>
        <a:graphic>
          <a:graphicData uri="http://schemas.openxmlformats.org/drawingml/2006/table">
            <a:tbl>
              <a:tblPr firstRow="1" firstCol="1" bandRow="1">
                <a:tableStyleId>{5C22544A-7EE6-4342-B048-85BDC9FD1C3A}</a:tableStyleId>
              </a:tblPr>
              <a:tblGrid>
                <a:gridCol w="1024517"/>
                <a:gridCol w="1024517"/>
                <a:gridCol w="1024517"/>
              </a:tblGrid>
              <a:tr h="995662">
                <a:tc>
                  <a:txBody>
                    <a:bodyPr/>
                    <a:lstStyle/>
                    <a:p>
                      <a:pPr algn="ctr">
                        <a:lnSpc>
                          <a:spcPct val="107000"/>
                        </a:lnSpc>
                        <a:spcAft>
                          <a:spcPts val="0"/>
                        </a:spcAft>
                      </a:pPr>
                      <a:r>
                        <a:rPr lang="en-US" sz="3600" dirty="0">
                          <a:solidFill>
                            <a:schemeClr val="bg1"/>
                          </a:solidFill>
                          <a:effectLst/>
                          <a:latin typeface="+mj-lt"/>
                        </a:rPr>
                        <a:t>1</a:t>
                      </a:r>
                      <a:endParaRPr lang="en-GB" sz="3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lnSpc>
                          <a:spcPct val="107000"/>
                        </a:lnSpc>
                        <a:spcAft>
                          <a:spcPts val="0"/>
                        </a:spcAft>
                      </a:pPr>
                      <a:r>
                        <a:rPr lang="en-US" sz="3600" dirty="0">
                          <a:solidFill>
                            <a:schemeClr val="bg1"/>
                          </a:solidFill>
                          <a:effectLst/>
                          <a:latin typeface="+mj-lt"/>
                        </a:rPr>
                        <a:t>2</a:t>
                      </a:r>
                      <a:endParaRPr lang="en-GB" sz="3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lnSpc>
                          <a:spcPct val="107000"/>
                        </a:lnSpc>
                        <a:spcAft>
                          <a:spcPts val="0"/>
                        </a:spcAft>
                      </a:pPr>
                      <a:r>
                        <a:rPr lang="en-US" sz="3600">
                          <a:solidFill>
                            <a:schemeClr val="bg1"/>
                          </a:solidFill>
                          <a:effectLst/>
                          <a:latin typeface="+mj-lt"/>
                        </a:rPr>
                        <a:t>3</a:t>
                      </a:r>
                      <a:endParaRPr lang="en-GB" sz="360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r>
              <a:tr h="995662">
                <a:tc>
                  <a:txBody>
                    <a:bodyPr/>
                    <a:lstStyle/>
                    <a:p>
                      <a:pPr algn="ctr">
                        <a:lnSpc>
                          <a:spcPct val="107000"/>
                        </a:lnSpc>
                        <a:spcAft>
                          <a:spcPts val="0"/>
                        </a:spcAft>
                      </a:pPr>
                      <a:r>
                        <a:rPr lang="en-US" sz="3600">
                          <a:solidFill>
                            <a:schemeClr val="bg1"/>
                          </a:solidFill>
                          <a:effectLst/>
                          <a:latin typeface="+mj-lt"/>
                        </a:rPr>
                        <a:t>4</a:t>
                      </a:r>
                      <a:endParaRPr lang="en-GB" sz="360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lnSpc>
                          <a:spcPct val="107000"/>
                        </a:lnSpc>
                        <a:spcAft>
                          <a:spcPts val="0"/>
                        </a:spcAft>
                      </a:pPr>
                      <a:r>
                        <a:rPr lang="en-US" sz="3600" dirty="0">
                          <a:solidFill>
                            <a:schemeClr val="bg1"/>
                          </a:solidFill>
                          <a:effectLst/>
                          <a:latin typeface="+mj-lt"/>
                        </a:rPr>
                        <a:t>5</a:t>
                      </a:r>
                      <a:endParaRPr lang="en-GB" sz="3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lnSpc>
                          <a:spcPct val="107000"/>
                        </a:lnSpc>
                        <a:spcAft>
                          <a:spcPts val="0"/>
                        </a:spcAft>
                      </a:pPr>
                      <a:r>
                        <a:rPr lang="en-US" sz="3600">
                          <a:solidFill>
                            <a:schemeClr val="bg1"/>
                          </a:solidFill>
                          <a:effectLst/>
                          <a:latin typeface="+mj-lt"/>
                        </a:rPr>
                        <a:t>6</a:t>
                      </a:r>
                      <a:endParaRPr lang="en-GB" sz="360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r>
              <a:tr h="995662">
                <a:tc>
                  <a:txBody>
                    <a:bodyPr/>
                    <a:lstStyle/>
                    <a:p>
                      <a:pPr algn="ctr">
                        <a:lnSpc>
                          <a:spcPct val="107000"/>
                        </a:lnSpc>
                        <a:spcAft>
                          <a:spcPts val="0"/>
                        </a:spcAft>
                      </a:pPr>
                      <a:r>
                        <a:rPr lang="en-US" sz="3600">
                          <a:solidFill>
                            <a:schemeClr val="bg1"/>
                          </a:solidFill>
                          <a:effectLst/>
                          <a:latin typeface="+mj-lt"/>
                        </a:rPr>
                        <a:t>7</a:t>
                      </a:r>
                      <a:endParaRPr lang="en-GB" sz="360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lnSpc>
                          <a:spcPct val="107000"/>
                        </a:lnSpc>
                        <a:spcAft>
                          <a:spcPts val="0"/>
                        </a:spcAft>
                      </a:pPr>
                      <a:r>
                        <a:rPr lang="en-US" sz="3600">
                          <a:solidFill>
                            <a:schemeClr val="bg1"/>
                          </a:solidFill>
                          <a:effectLst/>
                          <a:latin typeface="+mj-lt"/>
                        </a:rPr>
                        <a:t>8</a:t>
                      </a:r>
                      <a:endParaRPr lang="en-GB" sz="360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lnSpc>
                          <a:spcPct val="107000"/>
                        </a:lnSpc>
                        <a:spcAft>
                          <a:spcPts val="0"/>
                        </a:spcAft>
                      </a:pPr>
                      <a:r>
                        <a:rPr lang="en-US" sz="3600" dirty="0">
                          <a:solidFill>
                            <a:schemeClr val="bg1"/>
                          </a:solidFill>
                          <a:effectLst/>
                          <a:latin typeface="+mj-lt"/>
                        </a:rPr>
                        <a:t>9</a:t>
                      </a:r>
                      <a:endParaRPr lang="en-GB" sz="3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572919189"/>
              </p:ext>
            </p:extLst>
          </p:nvPr>
        </p:nvGraphicFramePr>
        <p:xfrm>
          <a:off x="9321424" y="2811439"/>
          <a:ext cx="6441739" cy="5650170"/>
        </p:xfrm>
        <a:graphic>
          <a:graphicData uri="http://schemas.openxmlformats.org/drawingml/2006/table">
            <a:tbl>
              <a:tblPr firstRow="1" firstCol="1" bandRow="1">
                <a:tableStyleId>{5C22544A-7EE6-4342-B048-85BDC9FD1C3A}</a:tableStyleId>
              </a:tblPr>
              <a:tblGrid>
                <a:gridCol w="1090582"/>
                <a:gridCol w="594573"/>
                <a:gridCol w="594573"/>
                <a:gridCol w="594573"/>
                <a:gridCol w="594573"/>
                <a:gridCol w="594573"/>
                <a:gridCol w="594573"/>
                <a:gridCol w="594573"/>
                <a:gridCol w="594573"/>
                <a:gridCol w="594573"/>
              </a:tblGrid>
              <a:tr h="565017">
                <a:tc>
                  <a:txBody>
                    <a:bodyPr/>
                    <a:lstStyle/>
                    <a:p>
                      <a:pPr algn="ctr">
                        <a:lnSpc>
                          <a:spcPct val="107000"/>
                        </a:lnSpc>
                        <a:spcAft>
                          <a:spcPts val="0"/>
                        </a:spcAft>
                      </a:pPr>
                      <a:r>
                        <a:rPr lang="en-US" sz="3600" dirty="0">
                          <a:effectLst/>
                          <a:latin typeface="+mj-lt"/>
                        </a:rPr>
                        <a:t> </a:t>
                      </a: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tc>
                <a:tc gridSpan="9">
                  <a:txBody>
                    <a:bodyPr/>
                    <a:lstStyle/>
                    <a:p>
                      <a:pPr algn="ctr">
                        <a:lnSpc>
                          <a:spcPct val="107000"/>
                        </a:lnSpc>
                        <a:spcAft>
                          <a:spcPts val="0"/>
                        </a:spcAft>
                      </a:pPr>
                      <a:r>
                        <a:rPr lang="en-US" sz="3600" dirty="0">
                          <a:effectLst/>
                          <a:latin typeface="+mj-lt"/>
                        </a:rPr>
                        <a:t>To</a:t>
                      </a: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565017">
                <a:tc rowSpan="9">
                  <a:txBody>
                    <a:bodyPr/>
                    <a:lstStyle/>
                    <a:p>
                      <a:pPr algn="ctr">
                        <a:lnSpc>
                          <a:spcPct val="107000"/>
                        </a:lnSpc>
                        <a:spcAft>
                          <a:spcPts val="0"/>
                        </a:spcAft>
                      </a:pPr>
                      <a:r>
                        <a:rPr lang="en-US" sz="3600">
                          <a:effectLst/>
                          <a:latin typeface="+mj-lt"/>
                        </a:rPr>
                        <a:t>From</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3600" dirty="0">
                          <a:effectLst/>
                          <a:latin typeface="+mj-lt"/>
                        </a:rPr>
                        <a:t>1</a:t>
                      </a: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2</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dirty="0">
                          <a:effectLst/>
                          <a:latin typeface="+mj-lt"/>
                        </a:rPr>
                        <a:t>3</a:t>
                      </a: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4</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5</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6</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7</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8</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9</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r>
              <a:tr h="565017">
                <a:tc vMerge="1">
                  <a:txBody>
                    <a:bodyPr/>
                    <a:lstStyle/>
                    <a:p>
                      <a:endParaRPr lang="en-GB"/>
                    </a:p>
                  </a:txBody>
                  <a:tcPr/>
                </a:tc>
                <a:tc>
                  <a:txBody>
                    <a:bodyPr/>
                    <a:lstStyle/>
                    <a:p>
                      <a:pPr algn="ctr">
                        <a:lnSpc>
                          <a:spcPct val="107000"/>
                        </a:lnSpc>
                        <a:spcAft>
                          <a:spcPts val="0"/>
                        </a:spcAft>
                      </a:pPr>
                      <a:r>
                        <a:rPr lang="en-US" sz="3600">
                          <a:effectLst/>
                          <a:latin typeface="+mj-lt"/>
                        </a:rPr>
                        <a:t>2</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dirty="0">
                          <a:effectLst/>
                          <a:latin typeface="+mj-lt"/>
                        </a:rPr>
                        <a:t> </a:t>
                      </a: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dirty="0">
                          <a:effectLst/>
                          <a:latin typeface="+mj-lt"/>
                        </a:rPr>
                        <a:t> </a:t>
                      </a: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r>
              <a:tr h="565017">
                <a:tc vMerge="1">
                  <a:txBody>
                    <a:bodyPr/>
                    <a:lstStyle/>
                    <a:p>
                      <a:endParaRPr lang="en-GB"/>
                    </a:p>
                  </a:txBody>
                  <a:tcPr/>
                </a:tc>
                <a:tc>
                  <a:txBody>
                    <a:bodyPr/>
                    <a:lstStyle/>
                    <a:p>
                      <a:pPr algn="ctr">
                        <a:lnSpc>
                          <a:spcPct val="107000"/>
                        </a:lnSpc>
                        <a:spcAft>
                          <a:spcPts val="0"/>
                        </a:spcAft>
                      </a:pPr>
                      <a:r>
                        <a:rPr lang="en-US" sz="3600">
                          <a:effectLst/>
                          <a:latin typeface="+mj-lt"/>
                        </a:rPr>
                        <a:t>3</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dirty="0">
                          <a:effectLst/>
                          <a:latin typeface="+mj-lt"/>
                        </a:rPr>
                        <a:t> </a:t>
                      </a: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dirty="0">
                          <a:effectLst/>
                          <a:latin typeface="+mj-lt"/>
                        </a:rPr>
                        <a:t> </a:t>
                      </a: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r>
              <a:tr h="565017">
                <a:tc vMerge="1">
                  <a:txBody>
                    <a:bodyPr/>
                    <a:lstStyle/>
                    <a:p>
                      <a:endParaRPr lang="en-GB"/>
                    </a:p>
                  </a:txBody>
                  <a:tcPr/>
                </a:tc>
                <a:tc>
                  <a:txBody>
                    <a:bodyPr/>
                    <a:lstStyle/>
                    <a:p>
                      <a:pPr algn="ctr">
                        <a:lnSpc>
                          <a:spcPct val="107000"/>
                        </a:lnSpc>
                        <a:spcAft>
                          <a:spcPts val="0"/>
                        </a:spcAft>
                      </a:pPr>
                      <a:r>
                        <a:rPr lang="en-US" sz="3600">
                          <a:effectLst/>
                          <a:latin typeface="+mj-lt"/>
                        </a:rPr>
                        <a:t>4</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dirty="0">
                          <a:effectLst/>
                          <a:latin typeface="+mj-lt"/>
                        </a:rPr>
                        <a:t> </a:t>
                      </a: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dirty="0">
                          <a:effectLst/>
                          <a:latin typeface="+mj-lt"/>
                        </a:rPr>
                        <a:t> </a:t>
                      </a: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r>
              <a:tr h="565017">
                <a:tc vMerge="1">
                  <a:txBody>
                    <a:bodyPr/>
                    <a:lstStyle/>
                    <a:p>
                      <a:endParaRPr lang="en-GB"/>
                    </a:p>
                  </a:txBody>
                  <a:tcPr/>
                </a:tc>
                <a:tc>
                  <a:txBody>
                    <a:bodyPr/>
                    <a:lstStyle/>
                    <a:p>
                      <a:pPr algn="ctr">
                        <a:lnSpc>
                          <a:spcPct val="107000"/>
                        </a:lnSpc>
                        <a:spcAft>
                          <a:spcPts val="0"/>
                        </a:spcAft>
                      </a:pPr>
                      <a:r>
                        <a:rPr lang="en-US" sz="3600">
                          <a:effectLst/>
                          <a:latin typeface="+mj-lt"/>
                        </a:rPr>
                        <a:t>5</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dirty="0">
                          <a:effectLst/>
                          <a:latin typeface="+mj-lt"/>
                        </a:rPr>
                        <a:t> </a:t>
                      </a: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dirty="0">
                          <a:effectLst/>
                          <a:latin typeface="+mj-lt"/>
                        </a:rPr>
                        <a:t> </a:t>
                      </a: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r>
              <a:tr h="565017">
                <a:tc vMerge="1">
                  <a:txBody>
                    <a:bodyPr/>
                    <a:lstStyle/>
                    <a:p>
                      <a:endParaRPr lang="en-GB"/>
                    </a:p>
                  </a:txBody>
                  <a:tcPr/>
                </a:tc>
                <a:tc>
                  <a:txBody>
                    <a:bodyPr/>
                    <a:lstStyle/>
                    <a:p>
                      <a:pPr algn="ctr">
                        <a:lnSpc>
                          <a:spcPct val="107000"/>
                        </a:lnSpc>
                        <a:spcAft>
                          <a:spcPts val="0"/>
                        </a:spcAft>
                      </a:pPr>
                      <a:r>
                        <a:rPr lang="en-US" sz="3600">
                          <a:effectLst/>
                          <a:latin typeface="+mj-lt"/>
                        </a:rPr>
                        <a:t>6</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dirty="0">
                          <a:effectLst/>
                          <a:latin typeface="+mj-lt"/>
                        </a:rPr>
                        <a:t> </a:t>
                      </a: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dirty="0">
                          <a:effectLst/>
                          <a:latin typeface="+mj-lt"/>
                        </a:rPr>
                        <a:t> </a:t>
                      </a: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r>
              <a:tr h="565017">
                <a:tc vMerge="1">
                  <a:txBody>
                    <a:bodyPr/>
                    <a:lstStyle/>
                    <a:p>
                      <a:endParaRPr lang="en-GB"/>
                    </a:p>
                  </a:txBody>
                  <a:tcPr/>
                </a:tc>
                <a:tc>
                  <a:txBody>
                    <a:bodyPr/>
                    <a:lstStyle/>
                    <a:p>
                      <a:pPr algn="ctr">
                        <a:lnSpc>
                          <a:spcPct val="107000"/>
                        </a:lnSpc>
                        <a:spcAft>
                          <a:spcPts val="0"/>
                        </a:spcAft>
                      </a:pPr>
                      <a:r>
                        <a:rPr lang="en-US" sz="3600">
                          <a:effectLst/>
                          <a:latin typeface="+mj-lt"/>
                        </a:rPr>
                        <a:t>7</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dirty="0">
                          <a:effectLst/>
                          <a:latin typeface="+mj-lt"/>
                        </a:rPr>
                        <a:t> </a:t>
                      </a: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r>
              <a:tr h="565017">
                <a:tc vMerge="1">
                  <a:txBody>
                    <a:bodyPr/>
                    <a:lstStyle/>
                    <a:p>
                      <a:endParaRPr lang="en-GB"/>
                    </a:p>
                  </a:txBody>
                  <a:tcPr/>
                </a:tc>
                <a:tc>
                  <a:txBody>
                    <a:bodyPr/>
                    <a:lstStyle/>
                    <a:p>
                      <a:pPr algn="ctr">
                        <a:lnSpc>
                          <a:spcPct val="107000"/>
                        </a:lnSpc>
                        <a:spcAft>
                          <a:spcPts val="0"/>
                        </a:spcAft>
                      </a:pPr>
                      <a:r>
                        <a:rPr lang="en-US" sz="3600">
                          <a:effectLst/>
                          <a:latin typeface="+mj-lt"/>
                        </a:rPr>
                        <a:t>8</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dirty="0">
                          <a:effectLst/>
                          <a:latin typeface="+mj-lt"/>
                        </a:rPr>
                        <a:t> </a:t>
                      </a: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dirty="0">
                          <a:effectLst/>
                          <a:latin typeface="+mj-lt"/>
                        </a:rPr>
                        <a:t> </a:t>
                      </a: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r>
              <a:tr h="565017">
                <a:tc vMerge="1">
                  <a:txBody>
                    <a:bodyPr/>
                    <a:lstStyle/>
                    <a:p>
                      <a:endParaRPr lang="en-GB"/>
                    </a:p>
                  </a:txBody>
                  <a:tcPr/>
                </a:tc>
                <a:tc>
                  <a:txBody>
                    <a:bodyPr/>
                    <a:lstStyle/>
                    <a:p>
                      <a:pPr algn="ctr">
                        <a:lnSpc>
                          <a:spcPct val="107000"/>
                        </a:lnSpc>
                        <a:spcAft>
                          <a:spcPts val="0"/>
                        </a:spcAft>
                      </a:pPr>
                      <a:r>
                        <a:rPr lang="en-US" sz="3600">
                          <a:effectLst/>
                          <a:latin typeface="+mj-lt"/>
                        </a:rPr>
                        <a:t>9</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a:effectLst/>
                          <a:latin typeface="+mj-lt"/>
                        </a:rPr>
                        <a:t> </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en-US" sz="3600" dirty="0">
                          <a:effectLst/>
                          <a:latin typeface="+mj-lt"/>
                        </a:rPr>
                        <a:t> </a:t>
                      </a: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r>
            </a:tbl>
          </a:graphicData>
        </a:graphic>
      </p:graphicFrame>
      <p:sp>
        <p:nvSpPr>
          <p:cNvPr id="9" name="Rectangle 8"/>
          <p:cNvSpPr/>
          <p:nvPr/>
        </p:nvSpPr>
        <p:spPr>
          <a:xfrm>
            <a:off x="491320" y="1063620"/>
            <a:ext cx="15517503" cy="1380506"/>
          </a:xfrm>
          <a:prstGeom prst="rect">
            <a:avLst/>
          </a:prstGeom>
        </p:spPr>
        <p:txBody>
          <a:bodyPr wrap="square">
            <a:spAutoFit/>
          </a:bodyPr>
          <a:lstStyle/>
          <a:p>
            <a:pPr>
              <a:lnSpc>
                <a:spcPct val="107000"/>
              </a:lnSpc>
              <a:spcAft>
                <a:spcPts val="800"/>
              </a:spcAft>
            </a:pPr>
            <a:r>
              <a:rPr lang="en-US" sz="3600" dirty="0">
                <a:solidFill>
                  <a:schemeClr val="bg1"/>
                </a:solidFill>
                <a:latin typeface="+mj-lt"/>
                <a:ea typeface="Calibri" panose="020F0502020204030204" pitchFamily="34" charset="0"/>
                <a:cs typeface="Times New Roman" panose="02020603050405020304" pitchFamily="18" charset="0"/>
              </a:rPr>
              <a:t>The first step of </a:t>
            </a:r>
            <a:r>
              <a:rPr lang="en-US" sz="3600" dirty="0" err="1">
                <a:solidFill>
                  <a:schemeClr val="bg1"/>
                </a:solidFill>
                <a:latin typeface="+mj-lt"/>
                <a:ea typeface="Calibri" panose="020F0502020204030204" pitchFamily="34" charset="0"/>
                <a:cs typeface="Times New Roman" panose="02020603050405020304" pitchFamily="18" charset="0"/>
              </a:rPr>
              <a:t>gdistance</a:t>
            </a:r>
            <a:r>
              <a:rPr lang="en-US" sz="3600" dirty="0">
                <a:solidFill>
                  <a:schemeClr val="bg1"/>
                </a:solidFill>
                <a:latin typeface="+mj-lt"/>
                <a:ea typeface="Calibri" panose="020F0502020204030204" pitchFamily="34" charset="0"/>
                <a:cs typeface="Times New Roman" panose="02020603050405020304" pitchFamily="18" charset="0"/>
              </a:rPr>
              <a:t> is to create a transition matrix from a raster.</a:t>
            </a:r>
            <a:endParaRPr lang="en-GB" sz="3600" dirty="0">
              <a:solidFill>
                <a:schemeClr val="bg1"/>
              </a:solidFill>
              <a:latin typeface="+mj-lt"/>
              <a:ea typeface="Calibri" panose="020F0502020204030204" pitchFamily="34" charset="0"/>
              <a:cs typeface="Times New Roman" panose="02020603050405020304" pitchFamily="18" charset="0"/>
            </a:endParaRPr>
          </a:p>
          <a:p>
            <a:pPr>
              <a:lnSpc>
                <a:spcPct val="107000"/>
              </a:lnSpc>
              <a:spcAft>
                <a:spcPts val="800"/>
              </a:spcAft>
            </a:pPr>
            <a:r>
              <a:rPr lang="en-US" sz="3600" dirty="0">
                <a:solidFill>
                  <a:schemeClr val="bg1"/>
                </a:solidFill>
                <a:latin typeface="+mj-lt"/>
                <a:ea typeface="Calibri" panose="020F0502020204030204" pitchFamily="34" charset="0"/>
                <a:cs typeface="Times New Roman" panose="02020603050405020304" pitchFamily="18" charset="0"/>
              </a:rPr>
              <a:t>Each cell in the raster corresponds to one row and column in the transition matrix</a:t>
            </a:r>
            <a:endParaRPr lang="en-GB" sz="36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95724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smtClean="0">
                <a:solidFill>
                  <a:srgbClr val="FFC000"/>
                </a:solidFill>
              </a:rPr>
              <a:t>Technology: Least cost path calculation for raster data</a:t>
            </a:r>
            <a:endParaRPr lang="en-US" sz="3300" b="1" dirty="0">
              <a:solidFill>
                <a:srgbClr val="FFC00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374822103"/>
              </p:ext>
            </p:extLst>
          </p:nvPr>
        </p:nvGraphicFramePr>
        <p:xfrm>
          <a:off x="2088109" y="4143031"/>
          <a:ext cx="3073551" cy="2986986"/>
        </p:xfrm>
        <a:graphic>
          <a:graphicData uri="http://schemas.openxmlformats.org/drawingml/2006/table">
            <a:tbl>
              <a:tblPr firstRow="1" firstCol="1" bandRow="1">
                <a:tableStyleId>{5C22544A-7EE6-4342-B048-85BDC9FD1C3A}</a:tableStyleId>
              </a:tblPr>
              <a:tblGrid>
                <a:gridCol w="1024517"/>
                <a:gridCol w="1024517"/>
                <a:gridCol w="1024517"/>
              </a:tblGrid>
              <a:tr h="995662">
                <a:tc>
                  <a:txBody>
                    <a:bodyPr/>
                    <a:lstStyle/>
                    <a:p>
                      <a:pPr algn="ctr">
                        <a:lnSpc>
                          <a:spcPct val="107000"/>
                        </a:lnSpc>
                        <a:spcAft>
                          <a:spcPts val="0"/>
                        </a:spcAft>
                      </a:pPr>
                      <a:r>
                        <a:rPr lang="en-US" sz="3600" dirty="0">
                          <a:solidFill>
                            <a:schemeClr val="bg1"/>
                          </a:solidFill>
                          <a:effectLst/>
                          <a:latin typeface="+mj-lt"/>
                        </a:rPr>
                        <a:t>1</a:t>
                      </a:r>
                      <a:endParaRPr lang="en-GB" sz="3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lnSpc>
                          <a:spcPct val="107000"/>
                        </a:lnSpc>
                        <a:spcAft>
                          <a:spcPts val="0"/>
                        </a:spcAft>
                      </a:pPr>
                      <a:r>
                        <a:rPr lang="en-US" sz="3600" dirty="0">
                          <a:solidFill>
                            <a:schemeClr val="bg1"/>
                          </a:solidFill>
                          <a:effectLst/>
                          <a:latin typeface="+mj-lt"/>
                        </a:rPr>
                        <a:t>2</a:t>
                      </a:r>
                      <a:endParaRPr lang="en-GB" sz="3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lnSpc>
                          <a:spcPct val="107000"/>
                        </a:lnSpc>
                        <a:spcAft>
                          <a:spcPts val="0"/>
                        </a:spcAft>
                      </a:pPr>
                      <a:r>
                        <a:rPr lang="en-US" sz="3600">
                          <a:solidFill>
                            <a:schemeClr val="bg1"/>
                          </a:solidFill>
                          <a:effectLst/>
                          <a:latin typeface="+mj-lt"/>
                        </a:rPr>
                        <a:t>3</a:t>
                      </a:r>
                      <a:endParaRPr lang="en-GB" sz="360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r>
              <a:tr h="995662">
                <a:tc>
                  <a:txBody>
                    <a:bodyPr/>
                    <a:lstStyle/>
                    <a:p>
                      <a:pPr algn="ctr">
                        <a:lnSpc>
                          <a:spcPct val="107000"/>
                        </a:lnSpc>
                        <a:spcAft>
                          <a:spcPts val="0"/>
                        </a:spcAft>
                      </a:pPr>
                      <a:r>
                        <a:rPr lang="en-US" sz="3600" dirty="0">
                          <a:solidFill>
                            <a:schemeClr val="bg1"/>
                          </a:solidFill>
                          <a:effectLst/>
                          <a:latin typeface="+mj-lt"/>
                        </a:rPr>
                        <a:t>4</a:t>
                      </a:r>
                      <a:endParaRPr lang="en-GB" sz="3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lnSpc>
                          <a:spcPct val="107000"/>
                        </a:lnSpc>
                        <a:spcAft>
                          <a:spcPts val="0"/>
                        </a:spcAft>
                      </a:pPr>
                      <a:r>
                        <a:rPr lang="en-US" sz="3600" dirty="0">
                          <a:solidFill>
                            <a:schemeClr val="bg1"/>
                          </a:solidFill>
                          <a:effectLst/>
                          <a:latin typeface="+mj-lt"/>
                        </a:rPr>
                        <a:t>5</a:t>
                      </a:r>
                      <a:endParaRPr lang="en-GB" sz="3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lnSpc>
                          <a:spcPct val="107000"/>
                        </a:lnSpc>
                        <a:spcAft>
                          <a:spcPts val="0"/>
                        </a:spcAft>
                      </a:pPr>
                      <a:r>
                        <a:rPr lang="en-US" sz="3600">
                          <a:solidFill>
                            <a:schemeClr val="bg1"/>
                          </a:solidFill>
                          <a:effectLst/>
                          <a:latin typeface="+mj-lt"/>
                        </a:rPr>
                        <a:t>6</a:t>
                      </a:r>
                      <a:endParaRPr lang="en-GB" sz="360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r>
              <a:tr h="995662">
                <a:tc>
                  <a:txBody>
                    <a:bodyPr/>
                    <a:lstStyle/>
                    <a:p>
                      <a:pPr algn="ctr">
                        <a:lnSpc>
                          <a:spcPct val="107000"/>
                        </a:lnSpc>
                        <a:spcAft>
                          <a:spcPts val="0"/>
                        </a:spcAft>
                      </a:pPr>
                      <a:r>
                        <a:rPr lang="en-US" sz="3600">
                          <a:solidFill>
                            <a:schemeClr val="bg1"/>
                          </a:solidFill>
                          <a:effectLst/>
                          <a:latin typeface="+mj-lt"/>
                        </a:rPr>
                        <a:t>7</a:t>
                      </a:r>
                      <a:endParaRPr lang="en-GB" sz="360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lnSpc>
                          <a:spcPct val="107000"/>
                        </a:lnSpc>
                        <a:spcAft>
                          <a:spcPts val="0"/>
                        </a:spcAft>
                      </a:pPr>
                      <a:r>
                        <a:rPr lang="en-US" sz="3600">
                          <a:solidFill>
                            <a:schemeClr val="bg1"/>
                          </a:solidFill>
                          <a:effectLst/>
                          <a:latin typeface="+mj-lt"/>
                        </a:rPr>
                        <a:t>8</a:t>
                      </a:r>
                      <a:endParaRPr lang="en-GB" sz="360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lnSpc>
                          <a:spcPct val="107000"/>
                        </a:lnSpc>
                        <a:spcAft>
                          <a:spcPts val="0"/>
                        </a:spcAft>
                      </a:pPr>
                      <a:r>
                        <a:rPr lang="en-US" sz="3600" dirty="0">
                          <a:solidFill>
                            <a:schemeClr val="bg1"/>
                          </a:solidFill>
                          <a:effectLst/>
                          <a:latin typeface="+mj-lt"/>
                        </a:rPr>
                        <a:t>9</a:t>
                      </a:r>
                      <a:endParaRPr lang="en-GB" sz="3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233819434"/>
              </p:ext>
            </p:extLst>
          </p:nvPr>
        </p:nvGraphicFramePr>
        <p:xfrm>
          <a:off x="9321424" y="2811439"/>
          <a:ext cx="6441739" cy="5694252"/>
        </p:xfrm>
        <a:graphic>
          <a:graphicData uri="http://schemas.openxmlformats.org/drawingml/2006/table">
            <a:tbl>
              <a:tblPr firstRow="1" firstCol="1" bandRow="1">
                <a:tableStyleId>{5C22544A-7EE6-4342-B048-85BDC9FD1C3A}</a:tableStyleId>
              </a:tblPr>
              <a:tblGrid>
                <a:gridCol w="1090582"/>
                <a:gridCol w="594573"/>
                <a:gridCol w="594573"/>
                <a:gridCol w="594573"/>
                <a:gridCol w="594573"/>
                <a:gridCol w="594573"/>
                <a:gridCol w="594573"/>
                <a:gridCol w="594573"/>
                <a:gridCol w="594573"/>
                <a:gridCol w="594573"/>
              </a:tblGrid>
              <a:tr h="565017">
                <a:tc>
                  <a:txBody>
                    <a:bodyPr/>
                    <a:lstStyle/>
                    <a:p>
                      <a:pPr algn="ctr">
                        <a:lnSpc>
                          <a:spcPct val="107000"/>
                        </a:lnSpc>
                        <a:spcAft>
                          <a:spcPts val="0"/>
                        </a:spcAft>
                      </a:pPr>
                      <a:r>
                        <a:rPr lang="en-US" sz="3600" dirty="0">
                          <a:effectLst/>
                          <a:latin typeface="+mj-lt"/>
                        </a:rPr>
                        <a:t> </a:t>
                      </a: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tc>
                <a:tc gridSpan="9">
                  <a:txBody>
                    <a:bodyPr/>
                    <a:lstStyle/>
                    <a:p>
                      <a:pPr algn="ctr">
                        <a:lnSpc>
                          <a:spcPct val="107000"/>
                        </a:lnSpc>
                        <a:spcAft>
                          <a:spcPts val="0"/>
                        </a:spcAft>
                      </a:pPr>
                      <a:r>
                        <a:rPr lang="en-US" sz="3600" dirty="0">
                          <a:effectLst/>
                          <a:latin typeface="+mj-lt"/>
                        </a:rPr>
                        <a:t>To</a:t>
                      </a: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565017">
                <a:tc rowSpan="9">
                  <a:txBody>
                    <a:bodyPr/>
                    <a:lstStyle/>
                    <a:p>
                      <a:pPr algn="ctr">
                        <a:lnSpc>
                          <a:spcPct val="107000"/>
                        </a:lnSpc>
                        <a:spcAft>
                          <a:spcPts val="0"/>
                        </a:spcAft>
                      </a:pPr>
                      <a:r>
                        <a:rPr lang="en-US" sz="3600">
                          <a:effectLst/>
                          <a:latin typeface="+mj-lt"/>
                        </a:rPr>
                        <a:t>From</a:t>
                      </a: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rgbClr val="FF0000"/>
                    </a:solidFill>
                  </a:tcPr>
                </a:tc>
                <a:tc>
                  <a:txBody>
                    <a:bodyPr/>
                    <a:lstStyle/>
                    <a:p>
                      <a:pPr algn="ctr">
                        <a:lnSpc>
                          <a:spcPct val="107000"/>
                        </a:lnSpc>
                        <a:spcAft>
                          <a:spcPts val="0"/>
                        </a:spcAft>
                      </a:pP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r>
              <a:tr h="565017">
                <a:tc vMerge="1">
                  <a:txBody>
                    <a:bodyPr/>
                    <a:lstStyle/>
                    <a:p>
                      <a:endParaRPr lang="en-GB"/>
                    </a:p>
                  </a:txBody>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r>
              <a:tr h="565017">
                <a:tc vMerge="1">
                  <a:txBody>
                    <a:bodyPr/>
                    <a:lstStyle/>
                    <a:p>
                      <a:endParaRPr lang="en-GB"/>
                    </a:p>
                  </a:txBody>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r>
              <a:tr h="565017">
                <a:tc vMerge="1">
                  <a:txBody>
                    <a:bodyPr/>
                    <a:lstStyle/>
                    <a:p>
                      <a:endParaRPr lang="en-GB"/>
                    </a:p>
                  </a:txBody>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r>
              <a:tr h="565017">
                <a:tc vMerge="1">
                  <a:txBody>
                    <a:bodyPr/>
                    <a:lstStyle/>
                    <a:p>
                      <a:endParaRPr lang="en-GB"/>
                    </a:p>
                  </a:txBody>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r>
              <a:tr h="565017">
                <a:tc vMerge="1">
                  <a:txBody>
                    <a:bodyPr/>
                    <a:lstStyle/>
                    <a:p>
                      <a:endParaRPr lang="en-GB"/>
                    </a:p>
                  </a:txBody>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r>
              <a:tr h="565017">
                <a:tc vMerge="1">
                  <a:txBody>
                    <a:bodyPr/>
                    <a:lstStyle/>
                    <a:p>
                      <a:endParaRPr lang="en-GB"/>
                    </a:p>
                  </a:txBody>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r>
              <a:tr h="565017">
                <a:tc vMerge="1">
                  <a:txBody>
                    <a:bodyPr/>
                    <a:lstStyle/>
                    <a:p>
                      <a:endParaRPr lang="en-GB"/>
                    </a:p>
                  </a:txBody>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r>
              <a:tr h="565017">
                <a:tc vMerge="1">
                  <a:txBody>
                    <a:bodyPr/>
                    <a:lstStyle/>
                    <a:p>
                      <a:endParaRPr lang="en-GB"/>
                    </a:p>
                  </a:txBody>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endParaRPr lang="en-GB" sz="3600"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r>
            </a:tbl>
          </a:graphicData>
        </a:graphic>
      </p:graphicFrame>
      <p:sp>
        <p:nvSpPr>
          <p:cNvPr id="9" name="Rectangle 8"/>
          <p:cNvSpPr/>
          <p:nvPr/>
        </p:nvSpPr>
        <p:spPr>
          <a:xfrm>
            <a:off x="491320" y="1063620"/>
            <a:ext cx="15517503" cy="1380506"/>
          </a:xfrm>
          <a:prstGeom prst="rect">
            <a:avLst/>
          </a:prstGeom>
        </p:spPr>
        <p:txBody>
          <a:bodyPr wrap="square">
            <a:spAutoFit/>
          </a:bodyPr>
          <a:lstStyle/>
          <a:p>
            <a:pPr>
              <a:lnSpc>
                <a:spcPct val="107000"/>
              </a:lnSpc>
              <a:spcAft>
                <a:spcPts val="800"/>
              </a:spcAft>
            </a:pPr>
            <a:r>
              <a:rPr lang="en-US" sz="3600" dirty="0">
                <a:solidFill>
                  <a:schemeClr val="bg1"/>
                </a:solidFill>
                <a:latin typeface="+mj-lt"/>
                <a:ea typeface="Calibri" panose="020F0502020204030204" pitchFamily="34" charset="0"/>
                <a:cs typeface="Times New Roman" panose="02020603050405020304" pitchFamily="18" charset="0"/>
              </a:rPr>
              <a:t>The first step of </a:t>
            </a:r>
            <a:r>
              <a:rPr lang="en-US" sz="3600" dirty="0" err="1">
                <a:solidFill>
                  <a:schemeClr val="bg1"/>
                </a:solidFill>
                <a:latin typeface="+mj-lt"/>
                <a:ea typeface="Calibri" panose="020F0502020204030204" pitchFamily="34" charset="0"/>
                <a:cs typeface="Times New Roman" panose="02020603050405020304" pitchFamily="18" charset="0"/>
              </a:rPr>
              <a:t>gdistance</a:t>
            </a:r>
            <a:r>
              <a:rPr lang="en-US" sz="3600" dirty="0">
                <a:solidFill>
                  <a:schemeClr val="bg1"/>
                </a:solidFill>
                <a:latin typeface="+mj-lt"/>
                <a:ea typeface="Calibri" panose="020F0502020204030204" pitchFamily="34" charset="0"/>
                <a:cs typeface="Times New Roman" panose="02020603050405020304" pitchFamily="18" charset="0"/>
              </a:rPr>
              <a:t> is to create a transition matrix from a raster.</a:t>
            </a:r>
            <a:endParaRPr lang="en-GB" sz="3600" dirty="0">
              <a:solidFill>
                <a:schemeClr val="bg1"/>
              </a:solidFill>
              <a:latin typeface="+mj-lt"/>
              <a:ea typeface="Calibri" panose="020F0502020204030204" pitchFamily="34" charset="0"/>
              <a:cs typeface="Times New Roman" panose="02020603050405020304" pitchFamily="18" charset="0"/>
            </a:endParaRPr>
          </a:p>
          <a:p>
            <a:pPr>
              <a:lnSpc>
                <a:spcPct val="107000"/>
              </a:lnSpc>
              <a:spcAft>
                <a:spcPts val="800"/>
              </a:spcAft>
            </a:pPr>
            <a:r>
              <a:rPr lang="en-US" sz="3600" dirty="0">
                <a:solidFill>
                  <a:schemeClr val="bg1"/>
                </a:solidFill>
                <a:latin typeface="+mj-lt"/>
                <a:ea typeface="Calibri" panose="020F0502020204030204" pitchFamily="34" charset="0"/>
                <a:cs typeface="Times New Roman" panose="02020603050405020304" pitchFamily="18" charset="0"/>
              </a:rPr>
              <a:t>Each cell in the raster corresponds to one row and column in the transition matrix</a:t>
            </a:r>
            <a:endParaRPr lang="en-GB" sz="3600" dirty="0">
              <a:solidFill>
                <a:schemeClr val="bg1"/>
              </a:solidFill>
              <a:effectLst/>
              <a:latin typeface="+mj-lt"/>
              <a:ea typeface="Calibri" panose="020F0502020204030204" pitchFamily="34" charset="0"/>
              <a:cs typeface="Times New Roman" panose="02020603050405020304" pitchFamily="18" charset="0"/>
            </a:endParaRPr>
          </a:p>
        </p:txBody>
      </p:sp>
      <p:cxnSp>
        <p:nvCxnSpPr>
          <p:cNvPr id="13" name="Straight Arrow Connector 12"/>
          <p:cNvCxnSpPr/>
          <p:nvPr/>
        </p:nvCxnSpPr>
        <p:spPr>
          <a:xfrm>
            <a:off x="2825087" y="4653887"/>
            <a:ext cx="64144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4433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smtClean="0">
                <a:solidFill>
                  <a:srgbClr val="FFC000"/>
                </a:solidFill>
              </a:rPr>
              <a:t>Technology: Least cost path calculation for raster data</a:t>
            </a:r>
            <a:endParaRPr lang="en-US" sz="3300" b="1" dirty="0">
              <a:solidFill>
                <a:srgbClr val="FFC000"/>
              </a:solidFill>
            </a:endParaRPr>
          </a:p>
        </p:txBody>
      </p:sp>
      <p:sp>
        <p:nvSpPr>
          <p:cNvPr id="9" name="Rectangle 8"/>
          <p:cNvSpPr/>
          <p:nvPr/>
        </p:nvSpPr>
        <p:spPr>
          <a:xfrm>
            <a:off x="491320" y="1063620"/>
            <a:ext cx="15517503" cy="2463495"/>
          </a:xfrm>
          <a:prstGeom prst="rect">
            <a:avLst/>
          </a:prstGeom>
        </p:spPr>
        <p:txBody>
          <a:bodyPr wrap="square">
            <a:spAutoFit/>
          </a:bodyPr>
          <a:lstStyle/>
          <a:p>
            <a:pPr>
              <a:lnSpc>
                <a:spcPct val="107000"/>
              </a:lnSpc>
              <a:spcAft>
                <a:spcPts val="800"/>
              </a:spcAft>
            </a:pPr>
            <a:r>
              <a:rPr lang="en-US" sz="3600" dirty="0">
                <a:solidFill>
                  <a:schemeClr val="bg1"/>
                </a:solidFill>
                <a:latin typeface="+mj-lt"/>
                <a:ea typeface="Calibri" panose="020F0502020204030204" pitchFamily="34" charset="0"/>
                <a:cs typeface="Times New Roman" panose="02020603050405020304" pitchFamily="18" charset="0"/>
              </a:rPr>
              <a:t>This is how a graph that connects the eight direct </a:t>
            </a:r>
            <a:r>
              <a:rPr lang="en-US" sz="3600" dirty="0" err="1">
                <a:solidFill>
                  <a:schemeClr val="bg1"/>
                </a:solidFill>
                <a:latin typeface="+mj-lt"/>
                <a:ea typeface="Calibri" panose="020F0502020204030204" pitchFamily="34" charset="0"/>
                <a:cs typeface="Times New Roman" panose="02020603050405020304" pitchFamily="18" charset="0"/>
              </a:rPr>
              <a:t>neighbours</a:t>
            </a:r>
            <a:r>
              <a:rPr lang="en-US" sz="3600" dirty="0">
                <a:solidFill>
                  <a:schemeClr val="bg1"/>
                </a:solidFill>
                <a:latin typeface="+mj-lt"/>
                <a:ea typeface="Calibri" panose="020F0502020204030204" pitchFamily="34" charset="0"/>
                <a:cs typeface="Times New Roman" panose="02020603050405020304" pitchFamily="18" charset="0"/>
              </a:rPr>
              <a:t> translates into a transition </a:t>
            </a:r>
            <a:r>
              <a:rPr lang="en-US" sz="3600" dirty="0" smtClean="0">
                <a:solidFill>
                  <a:schemeClr val="bg1"/>
                </a:solidFill>
                <a:latin typeface="+mj-lt"/>
                <a:ea typeface="Calibri" panose="020F0502020204030204" pitchFamily="34" charset="0"/>
                <a:cs typeface="Times New Roman" panose="02020603050405020304" pitchFamily="18" charset="0"/>
              </a:rPr>
              <a:t>matrix. The </a:t>
            </a:r>
            <a:r>
              <a:rPr lang="en-US" sz="3600" dirty="0">
                <a:solidFill>
                  <a:schemeClr val="bg1"/>
                </a:solidFill>
                <a:latin typeface="+mj-lt"/>
                <a:ea typeface="Calibri" panose="020F0502020204030204" pitchFamily="34" charset="0"/>
                <a:cs typeface="Times New Roman" panose="02020603050405020304" pitchFamily="18" charset="0"/>
              </a:rPr>
              <a:t>white spaces are zeros. Since we use sparse matrices, these zeros don’t occupy memory. The bigger the matrix, the bigger the proportion of white space (zeros)</a:t>
            </a:r>
            <a:endParaRPr lang="en-GB" sz="3600" dirty="0">
              <a:solidFill>
                <a:schemeClr val="bg1"/>
              </a:solidFill>
              <a:effectLst/>
              <a:latin typeface="+mj-lt"/>
              <a:ea typeface="Calibri" panose="020F0502020204030204" pitchFamily="34" charset="0"/>
              <a:cs typeface="Times New Roman" panose="02020603050405020304" pitchFamily="18" charset="0"/>
            </a:endParaRPr>
          </a:p>
        </p:txBody>
      </p:sp>
      <p:pic>
        <p:nvPicPr>
          <p:cNvPr id="11" name="Imagen 1"/>
          <p:cNvPicPr/>
          <p:nvPr/>
        </p:nvPicPr>
        <p:blipFill rotWithShape="1">
          <a:blip r:embed="rId2" cstate="print">
            <a:extLst>
              <a:ext uri="{28A0092B-C50C-407E-A947-70E740481C1C}">
                <a14:useLocalDpi xmlns:a14="http://schemas.microsoft.com/office/drawing/2010/main" val="0"/>
              </a:ext>
            </a:extLst>
          </a:blip>
          <a:srcRect l="30876" t="26971" r="28953" b="8072"/>
          <a:stretch/>
        </p:blipFill>
        <p:spPr bwMode="auto">
          <a:xfrm>
            <a:off x="2321257" y="3585042"/>
            <a:ext cx="5048534" cy="4675220"/>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a:blip r:embed="rId3"/>
          <a:stretch>
            <a:fillRect/>
          </a:stretch>
        </p:blipFill>
        <p:spPr>
          <a:xfrm>
            <a:off x="10341282" y="3527115"/>
            <a:ext cx="4772025" cy="4791075"/>
          </a:xfrm>
          <a:prstGeom prst="rect">
            <a:avLst/>
          </a:prstGeom>
        </p:spPr>
      </p:pic>
    </p:spTree>
    <p:extLst>
      <p:ext uri="{BB962C8B-B14F-4D97-AF65-F5344CB8AC3E}">
        <p14:creationId xmlns:p14="http://schemas.microsoft.com/office/powerpoint/2010/main" val="12225337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4738" y="2133601"/>
            <a:ext cx="8896241" cy="6034617"/>
          </a:xfrm>
        </p:spPr>
        <p:txBody>
          <a:bodyPr>
            <a:normAutofit fontScale="92500" lnSpcReduction="20000"/>
          </a:bodyPr>
          <a:lstStyle/>
          <a:p>
            <a:r>
              <a:rPr lang="en-GB" dirty="0">
                <a:solidFill>
                  <a:schemeClr val="bg1"/>
                </a:solidFill>
                <a:latin typeface="+mj-lt"/>
              </a:rPr>
              <a:t>Distances calculated between adjacent point centroids using great circle distance</a:t>
            </a:r>
          </a:p>
          <a:p>
            <a:endParaRPr lang="en-GB" dirty="0">
              <a:solidFill>
                <a:schemeClr val="bg1"/>
              </a:solidFill>
              <a:latin typeface="+mj-lt"/>
            </a:endParaRPr>
          </a:p>
          <a:p>
            <a:r>
              <a:rPr lang="en-GB" dirty="0">
                <a:solidFill>
                  <a:schemeClr val="bg1"/>
                </a:solidFill>
                <a:latin typeface="+mj-lt"/>
              </a:rPr>
              <a:t>Converts units from degrees to meters</a:t>
            </a:r>
          </a:p>
          <a:p>
            <a:endParaRPr lang="en-GB" dirty="0">
              <a:solidFill>
                <a:schemeClr val="bg1"/>
              </a:solidFill>
              <a:latin typeface="+mj-lt"/>
            </a:endParaRPr>
          </a:p>
          <a:p>
            <a:r>
              <a:rPr lang="en-GB" dirty="0">
                <a:solidFill>
                  <a:schemeClr val="bg1"/>
                </a:solidFill>
                <a:latin typeface="+mj-lt"/>
              </a:rPr>
              <a:t>As such all cell values (costs) are rates per meter</a:t>
            </a:r>
          </a:p>
          <a:p>
            <a:endParaRPr lang="en-GB" dirty="0">
              <a:solidFill>
                <a:schemeClr val="bg1"/>
              </a:solidFill>
              <a:latin typeface="+mj-lt"/>
            </a:endParaRPr>
          </a:p>
          <a:p>
            <a:r>
              <a:rPr lang="en-GB" dirty="0">
                <a:solidFill>
                  <a:schemeClr val="bg1"/>
                </a:solidFill>
                <a:latin typeface="+mj-lt"/>
              </a:rPr>
              <a:t>8-cell (queen) or 4-cell (rook</a:t>
            </a:r>
            <a:r>
              <a:rPr lang="en-GB" dirty="0" smtClean="0">
                <a:solidFill>
                  <a:schemeClr val="bg1"/>
                </a:solidFill>
                <a:latin typeface="+mj-lt"/>
              </a:rPr>
              <a:t>) connections</a:t>
            </a:r>
            <a:endParaRPr lang="en-GB" dirty="0">
              <a:solidFill>
                <a:schemeClr val="bg1"/>
              </a:solidFill>
              <a:latin typeface="+mj-lt"/>
            </a:endParaRPr>
          </a:p>
          <a:p>
            <a:endParaRPr lang="en-GB" dirty="0">
              <a:solidFill>
                <a:schemeClr val="bg1"/>
              </a:solidFill>
              <a:latin typeface="+mj-lt"/>
            </a:endParaRPr>
          </a:p>
          <a:p>
            <a:r>
              <a:rPr lang="en-GB" dirty="0">
                <a:solidFill>
                  <a:schemeClr val="bg1"/>
                </a:solidFill>
                <a:latin typeface="+mj-lt"/>
              </a:rPr>
              <a:t>We </a:t>
            </a:r>
            <a:r>
              <a:rPr lang="en-GB" dirty="0" smtClean="0">
                <a:solidFill>
                  <a:schemeClr val="bg1"/>
                </a:solidFill>
                <a:latin typeface="+mj-lt"/>
              </a:rPr>
              <a:t>used 8-cell</a:t>
            </a:r>
            <a:endParaRPr lang="en-GB" dirty="0">
              <a:solidFill>
                <a:schemeClr val="bg1"/>
              </a:solidFill>
              <a:latin typeface="+mj-l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0484" y="2133601"/>
            <a:ext cx="5366364" cy="56005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smtClean="0">
                <a:solidFill>
                  <a:srgbClr val="FFC000"/>
                </a:solidFill>
              </a:rPr>
              <a:t>Technology: Least cost path calculation for raster data</a:t>
            </a:r>
            <a:endParaRPr lang="en-US" sz="3300" b="1" dirty="0">
              <a:solidFill>
                <a:srgbClr val="FFC000"/>
              </a:solidFill>
            </a:endParaRPr>
          </a:p>
        </p:txBody>
      </p:sp>
      <p:sp>
        <p:nvSpPr>
          <p:cNvPr id="4" name="Title 3"/>
          <p:cNvSpPr>
            <a:spLocks noGrp="1"/>
          </p:cNvSpPr>
          <p:nvPr>
            <p:ph type="title"/>
          </p:nvPr>
        </p:nvSpPr>
        <p:spPr/>
        <p:txBody>
          <a:bodyPr/>
          <a:lstStyle/>
          <a:p>
            <a:endParaRPr lang="en-GB"/>
          </a:p>
        </p:txBody>
      </p:sp>
    </p:spTree>
    <p:extLst>
      <p:ext uri="{BB962C8B-B14F-4D97-AF65-F5344CB8AC3E}">
        <p14:creationId xmlns:p14="http://schemas.microsoft.com/office/powerpoint/2010/main" val="2963950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smtClean="0">
                <a:solidFill>
                  <a:srgbClr val="FFC000"/>
                </a:solidFill>
              </a:rPr>
              <a:t>Technology: How </a:t>
            </a:r>
            <a:r>
              <a:rPr lang="en-US" sz="6000" b="1" dirty="0">
                <a:solidFill>
                  <a:srgbClr val="FFC000"/>
                </a:solidFill>
              </a:rPr>
              <a:t>the 2015 map was </a:t>
            </a:r>
            <a:r>
              <a:rPr lang="en-US" sz="6000" b="1" dirty="0" smtClean="0">
                <a:solidFill>
                  <a:srgbClr val="FFC000"/>
                </a:solidFill>
              </a:rPr>
              <a:t>made?</a:t>
            </a:r>
            <a:endParaRPr lang="en-US" sz="3300" b="1" dirty="0">
              <a:solidFill>
                <a:srgbClr val="FFC000"/>
              </a:solidFill>
            </a:endParaRPr>
          </a:p>
        </p:txBody>
      </p:sp>
      <p:sp>
        <p:nvSpPr>
          <p:cNvPr id="9" name="Content Placeholder 2">
            <a:extLst>
              <a:ext uri="{FF2B5EF4-FFF2-40B4-BE49-F238E27FC236}">
                <a16:creationId xmlns:a16="http://schemas.microsoft.com/office/drawing/2014/main" xmlns="" id="{9CE9EBF7-B824-0849-8BAC-3B1175824D96}"/>
              </a:ext>
            </a:extLst>
          </p:cNvPr>
          <p:cNvSpPr txBox="1">
            <a:spLocks/>
          </p:cNvSpPr>
          <p:nvPr/>
        </p:nvSpPr>
        <p:spPr>
          <a:xfrm>
            <a:off x="554891" y="1097735"/>
            <a:ext cx="15183339" cy="7868844"/>
          </a:xfrm>
          <a:prstGeom prst="rect">
            <a:avLst/>
          </a:prstGeom>
        </p:spPr>
        <p:txBody>
          <a:bodyPr vert="horz" lIns="91440" tIns="45720" rIns="91440" bIns="45720" rtlCol="0">
            <a:normAutofit fontScale="85000" lnSpcReduction="10000"/>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4000" dirty="0" smtClean="0">
                <a:solidFill>
                  <a:schemeClr val="bg1"/>
                </a:solidFill>
                <a:latin typeface="+mj-lt"/>
                <a:ea typeface="Calibri" panose="020F0502020204030204" pitchFamily="34" charset="0"/>
              </a:rPr>
              <a:t>Assemble geospatial datasets (primarily updated versions of those used in 2008)</a:t>
            </a:r>
          </a:p>
          <a:p>
            <a:pPr algn="just"/>
            <a:endParaRPr lang="en-US" sz="4000" dirty="0" smtClean="0">
              <a:solidFill>
                <a:schemeClr val="bg1"/>
              </a:solidFill>
              <a:latin typeface="+mj-lt"/>
              <a:ea typeface="Calibri" panose="020F0502020204030204" pitchFamily="34" charset="0"/>
            </a:endParaRPr>
          </a:p>
          <a:p>
            <a:pPr algn="just"/>
            <a:r>
              <a:rPr lang="en-US" sz="4000" dirty="0" smtClean="0">
                <a:solidFill>
                  <a:schemeClr val="bg1"/>
                </a:solidFill>
                <a:latin typeface="+mj-lt"/>
                <a:ea typeface="Calibri" panose="020F0502020204030204" pitchFamily="34" charset="0"/>
              </a:rPr>
              <a:t>Combine geospatial datasets into a ‘Friction </a:t>
            </a:r>
            <a:r>
              <a:rPr lang="en-US" sz="4000" dirty="0" smtClean="0">
                <a:solidFill>
                  <a:schemeClr val="bg1"/>
                </a:solidFill>
                <a:latin typeface="+mj-lt"/>
                <a:ea typeface="Calibri" panose="020F0502020204030204" pitchFamily="34" charset="0"/>
              </a:rPr>
              <a:t>Surface’</a:t>
            </a:r>
          </a:p>
          <a:p>
            <a:pPr lvl="1" algn="just"/>
            <a:r>
              <a:rPr lang="en-US" sz="3400" dirty="0" smtClean="0">
                <a:solidFill>
                  <a:schemeClr val="bg1"/>
                </a:solidFill>
                <a:latin typeface="+mj-lt"/>
                <a:ea typeface="Calibri" panose="020F0502020204030204" pitchFamily="34" charset="0"/>
              </a:rPr>
              <a:t>With </a:t>
            </a:r>
            <a:r>
              <a:rPr lang="en-US" sz="3400" dirty="0" smtClean="0">
                <a:solidFill>
                  <a:schemeClr val="bg1"/>
                </a:solidFill>
                <a:latin typeface="+mj-lt"/>
                <a:ea typeface="Calibri" panose="020F0502020204030204" pitchFamily="34" charset="0"/>
              </a:rPr>
              <a:t>the exception of national borders, the fastest means of travel took precedence </a:t>
            </a:r>
          </a:p>
          <a:p>
            <a:pPr lvl="1" algn="just"/>
            <a:r>
              <a:rPr lang="en-US" sz="3467" dirty="0" smtClean="0">
                <a:solidFill>
                  <a:schemeClr val="bg1"/>
                </a:solidFill>
                <a:latin typeface="+mj-lt"/>
                <a:ea typeface="Calibri" panose="020F0502020204030204" pitchFamily="34" charset="0"/>
              </a:rPr>
              <a:t>Friction measures </a:t>
            </a:r>
            <a:r>
              <a:rPr lang="en-US" sz="3467" dirty="0" smtClean="0">
                <a:solidFill>
                  <a:schemeClr val="bg1"/>
                </a:solidFill>
                <a:latin typeface="+mj-lt"/>
                <a:ea typeface="Calibri" panose="020F0502020204030204" pitchFamily="34" charset="0"/>
              </a:rPr>
              <a:t>how long it </a:t>
            </a:r>
            <a:r>
              <a:rPr lang="en-US" sz="3467" dirty="0" smtClean="0">
                <a:solidFill>
                  <a:schemeClr val="bg1"/>
                </a:solidFill>
                <a:latin typeface="+mj-lt"/>
                <a:ea typeface="Calibri" panose="020F0502020204030204" pitchFamily="34" charset="0"/>
              </a:rPr>
              <a:t>takes to </a:t>
            </a:r>
            <a:r>
              <a:rPr lang="en-US" sz="3467" dirty="0" smtClean="0">
                <a:solidFill>
                  <a:schemeClr val="bg1"/>
                </a:solidFill>
                <a:latin typeface="+mj-lt"/>
                <a:ea typeface="Calibri" panose="020F0502020204030204" pitchFamily="34" charset="0"/>
              </a:rPr>
              <a:t>move through each </a:t>
            </a:r>
            <a:r>
              <a:rPr lang="en-US" sz="3467" dirty="0" smtClean="0">
                <a:solidFill>
                  <a:schemeClr val="bg1"/>
                </a:solidFill>
                <a:latin typeface="+mj-lt"/>
                <a:ea typeface="Calibri" panose="020F0502020204030204" pitchFamily="34" charset="0"/>
              </a:rPr>
              <a:t>1km pixel in minutes per </a:t>
            </a:r>
            <a:r>
              <a:rPr lang="en-US" sz="3467" dirty="0" err="1" smtClean="0">
                <a:solidFill>
                  <a:schemeClr val="bg1"/>
                </a:solidFill>
                <a:latin typeface="+mj-lt"/>
                <a:ea typeface="Calibri" panose="020F0502020204030204" pitchFamily="34" charset="0"/>
              </a:rPr>
              <a:t>metre</a:t>
            </a:r>
            <a:endParaRPr lang="en-US" sz="3467" dirty="0" smtClean="0">
              <a:solidFill>
                <a:schemeClr val="bg1"/>
              </a:solidFill>
              <a:latin typeface="+mj-lt"/>
              <a:ea typeface="Calibri" panose="020F0502020204030204" pitchFamily="34" charset="0"/>
            </a:endParaRPr>
          </a:p>
          <a:p>
            <a:pPr algn="just"/>
            <a:endParaRPr lang="en-US" sz="4000" dirty="0" smtClean="0">
              <a:solidFill>
                <a:schemeClr val="bg1"/>
              </a:solidFill>
              <a:latin typeface="+mj-lt"/>
              <a:ea typeface="Calibri" panose="020F0502020204030204" pitchFamily="34" charset="0"/>
            </a:endParaRPr>
          </a:p>
          <a:p>
            <a:pPr algn="just"/>
            <a:r>
              <a:rPr lang="en-US" sz="4000" dirty="0" smtClean="0">
                <a:solidFill>
                  <a:schemeClr val="bg1"/>
                </a:solidFill>
                <a:latin typeface="+mj-lt"/>
                <a:ea typeface="Calibri" panose="020F0502020204030204" pitchFamily="34" charset="0"/>
              </a:rPr>
              <a:t>Acquire location information for cities</a:t>
            </a:r>
          </a:p>
          <a:p>
            <a:pPr lvl="1" algn="just"/>
            <a:r>
              <a:rPr lang="en-US" sz="3467" dirty="0" smtClean="0">
                <a:solidFill>
                  <a:schemeClr val="bg1"/>
                </a:solidFill>
                <a:latin typeface="+mj-lt"/>
                <a:ea typeface="Calibri" panose="020F0502020204030204" pitchFamily="34" charset="0"/>
              </a:rPr>
              <a:t>For this we used JRC’s Global Human Settlement Layer </a:t>
            </a:r>
            <a:r>
              <a:rPr lang="en-US" sz="3467" dirty="0" smtClean="0">
                <a:solidFill>
                  <a:schemeClr val="bg1"/>
                </a:solidFill>
                <a:latin typeface="+mj-lt"/>
                <a:ea typeface="Calibri" panose="020F0502020204030204" pitchFamily="34" charset="0"/>
              </a:rPr>
              <a:t>for urban areas &gt; 50,000 people</a:t>
            </a:r>
            <a:endParaRPr lang="en-US" sz="3467" dirty="0" smtClean="0">
              <a:solidFill>
                <a:schemeClr val="bg1"/>
              </a:solidFill>
              <a:latin typeface="+mj-lt"/>
              <a:ea typeface="Calibri" panose="020F0502020204030204" pitchFamily="34" charset="0"/>
            </a:endParaRPr>
          </a:p>
          <a:p>
            <a:pPr algn="just"/>
            <a:endParaRPr lang="en-US" sz="4000" dirty="0" smtClean="0">
              <a:solidFill>
                <a:schemeClr val="bg1"/>
              </a:solidFill>
              <a:latin typeface="+mj-lt"/>
              <a:ea typeface="Calibri" panose="020F0502020204030204" pitchFamily="34" charset="0"/>
            </a:endParaRPr>
          </a:p>
          <a:p>
            <a:pPr algn="just"/>
            <a:r>
              <a:rPr lang="en-US" sz="4000" dirty="0" smtClean="0">
                <a:solidFill>
                  <a:schemeClr val="bg1"/>
                </a:solidFill>
                <a:latin typeface="+mj-lt"/>
                <a:ea typeface="Calibri" panose="020F0502020204030204" pitchFamily="34" charset="0"/>
              </a:rPr>
              <a:t>Apply the least-cost-path algorithm </a:t>
            </a:r>
            <a:endParaRPr lang="en-US" sz="4000" dirty="0" smtClean="0">
              <a:solidFill>
                <a:schemeClr val="bg1"/>
              </a:solidFill>
              <a:latin typeface="+mj-lt"/>
              <a:ea typeface="Calibri" panose="020F0502020204030204" pitchFamily="34" charset="0"/>
            </a:endParaRPr>
          </a:p>
          <a:p>
            <a:pPr lvl="1" algn="just"/>
            <a:r>
              <a:rPr lang="en-US" sz="3467" dirty="0" smtClean="0">
                <a:solidFill>
                  <a:schemeClr val="bg1"/>
                </a:solidFill>
                <a:latin typeface="+mj-lt"/>
                <a:ea typeface="Calibri" panose="020F0502020204030204" pitchFamily="34" charset="0"/>
              </a:rPr>
              <a:t>A </a:t>
            </a:r>
            <a:r>
              <a:rPr lang="en-US" sz="3467" dirty="0" smtClean="0">
                <a:solidFill>
                  <a:schemeClr val="bg1"/>
                </a:solidFill>
                <a:latin typeface="+mj-lt"/>
                <a:ea typeface="Calibri" panose="020F0502020204030204" pitchFamily="34" charset="0"/>
              </a:rPr>
              <a:t>new </a:t>
            </a:r>
            <a:r>
              <a:rPr lang="en-US" sz="3467" dirty="0" smtClean="0">
                <a:solidFill>
                  <a:schemeClr val="bg1"/>
                </a:solidFill>
                <a:latin typeface="+mj-lt"/>
                <a:ea typeface="Calibri" panose="020F0502020204030204" pitchFamily="34" charset="0"/>
              </a:rPr>
              <a:t>algorithm </a:t>
            </a:r>
            <a:r>
              <a:rPr lang="en-US" sz="3467" dirty="0" smtClean="0">
                <a:solidFill>
                  <a:schemeClr val="bg1"/>
                </a:solidFill>
                <a:latin typeface="+mj-lt"/>
                <a:ea typeface="Calibri" panose="020F0502020204030204" pitchFamily="34" charset="0"/>
              </a:rPr>
              <a:t>was prototyped in </a:t>
            </a:r>
            <a:r>
              <a:rPr lang="en-US" sz="3467" dirty="0" smtClean="0">
                <a:solidFill>
                  <a:schemeClr val="bg1"/>
                </a:solidFill>
                <a:latin typeface="+mj-lt"/>
                <a:ea typeface="Calibri" panose="020F0502020204030204" pitchFamily="34" charset="0"/>
              </a:rPr>
              <a:t>Google Earth Engine based on </a:t>
            </a:r>
            <a:r>
              <a:rPr lang="en-US" sz="3467" dirty="0" smtClean="0">
                <a:solidFill>
                  <a:schemeClr val="bg1"/>
                </a:solidFill>
                <a:latin typeface="+mj-lt"/>
                <a:ea typeface="Calibri" panose="020F0502020204030204" pitchFamily="34" charset="0"/>
              </a:rPr>
              <a:t>the </a:t>
            </a:r>
            <a:r>
              <a:rPr lang="en-US" sz="3467" dirty="0" err="1" smtClean="0">
                <a:solidFill>
                  <a:schemeClr val="bg1"/>
                </a:solidFill>
                <a:latin typeface="+mj-lt"/>
                <a:ea typeface="Calibri" panose="020F0502020204030204" pitchFamily="34" charset="0"/>
              </a:rPr>
              <a:t>gdistance</a:t>
            </a:r>
            <a:r>
              <a:rPr lang="en-US" sz="3467" dirty="0" smtClean="0">
                <a:solidFill>
                  <a:schemeClr val="bg1"/>
                </a:solidFill>
                <a:latin typeface="+mj-lt"/>
                <a:ea typeface="Calibri" panose="020F0502020204030204" pitchFamily="34" charset="0"/>
              </a:rPr>
              <a:t> R </a:t>
            </a:r>
            <a:r>
              <a:rPr lang="en-US" sz="3467" dirty="0" smtClean="0">
                <a:solidFill>
                  <a:schemeClr val="bg1"/>
                </a:solidFill>
                <a:latin typeface="+mj-lt"/>
                <a:ea typeface="Calibri" panose="020F0502020204030204" pitchFamily="34" charset="0"/>
              </a:rPr>
              <a:t>package</a:t>
            </a:r>
          </a:p>
          <a:p>
            <a:pPr lvl="1" algn="just"/>
            <a:r>
              <a:rPr lang="en-US" sz="3467" dirty="0" smtClean="0">
                <a:solidFill>
                  <a:schemeClr val="bg1"/>
                </a:solidFill>
                <a:latin typeface="+mj-lt"/>
                <a:ea typeface="Calibri" panose="020F0502020204030204" pitchFamily="34" charset="0"/>
              </a:rPr>
              <a:t>We also used R / </a:t>
            </a:r>
            <a:r>
              <a:rPr lang="en-US" sz="3467" dirty="0" err="1" smtClean="0">
                <a:solidFill>
                  <a:schemeClr val="bg1"/>
                </a:solidFill>
                <a:latin typeface="+mj-lt"/>
                <a:ea typeface="Calibri" panose="020F0502020204030204" pitchFamily="34" charset="0"/>
              </a:rPr>
              <a:t>gdistance</a:t>
            </a:r>
            <a:r>
              <a:rPr lang="en-US" sz="3467" dirty="0" smtClean="0">
                <a:solidFill>
                  <a:schemeClr val="bg1"/>
                </a:solidFill>
                <a:latin typeface="+mj-lt"/>
                <a:ea typeface="Calibri" panose="020F0502020204030204" pitchFamily="34" charset="0"/>
              </a:rPr>
              <a:t> in some cases</a:t>
            </a:r>
            <a:endParaRPr lang="en-US" sz="3467" dirty="0" smtClean="0">
              <a:solidFill>
                <a:schemeClr val="bg1"/>
              </a:solidFill>
              <a:latin typeface="+mj-lt"/>
              <a:ea typeface="Calibri" panose="020F0502020204030204" pitchFamily="34" charset="0"/>
            </a:endParaRPr>
          </a:p>
          <a:p>
            <a:pPr algn="just"/>
            <a:endParaRPr lang="en-US" sz="4000" dirty="0" smtClean="0">
              <a:solidFill>
                <a:schemeClr val="bg1"/>
              </a:solidFill>
              <a:latin typeface="+mj-lt"/>
              <a:ea typeface="Calibri" panose="020F0502020204030204" pitchFamily="34" charset="0"/>
            </a:endParaRPr>
          </a:p>
          <a:p>
            <a:pPr algn="just"/>
            <a:r>
              <a:rPr lang="en-US" sz="4000" dirty="0" smtClean="0">
                <a:solidFill>
                  <a:schemeClr val="bg1"/>
                </a:solidFill>
                <a:latin typeface="+mj-lt"/>
                <a:ea typeface="Calibri" panose="020F0502020204030204" pitchFamily="34" charset="0"/>
              </a:rPr>
              <a:t>Validate the model using Google travel API and GRUMP settlement </a:t>
            </a:r>
            <a:r>
              <a:rPr lang="en-US" sz="4000" dirty="0" smtClean="0">
                <a:solidFill>
                  <a:schemeClr val="bg1"/>
                </a:solidFill>
                <a:latin typeface="+mj-lt"/>
                <a:ea typeface="Calibri" panose="020F0502020204030204" pitchFamily="34" charset="0"/>
              </a:rPr>
              <a:t>points</a:t>
            </a:r>
          </a:p>
          <a:p>
            <a:pPr lvl="1" algn="just"/>
            <a:r>
              <a:rPr lang="en-US" sz="3467" dirty="0" smtClean="0">
                <a:solidFill>
                  <a:schemeClr val="bg1"/>
                </a:solidFill>
                <a:latin typeface="+mj-lt"/>
                <a:ea typeface="Calibri" panose="020F0502020204030204" pitchFamily="34" charset="0"/>
              </a:rPr>
              <a:t>There was little/no validation of the year 2000 map</a:t>
            </a:r>
            <a:endParaRPr lang="en-US" sz="3467" dirty="0" smtClean="0">
              <a:solidFill>
                <a:schemeClr val="bg1"/>
              </a:solidFill>
              <a:latin typeface="+mj-lt"/>
              <a:ea typeface="Calibri" panose="020F0502020204030204" pitchFamily="34" charset="0"/>
            </a:endParaRPr>
          </a:p>
          <a:p>
            <a:pPr algn="just"/>
            <a:endParaRPr lang="en-US" sz="4000" dirty="0">
              <a:solidFill>
                <a:schemeClr val="bg1"/>
              </a:solidFill>
              <a:latin typeface="+mj-lt"/>
              <a:ea typeface="Calibri" panose="020F0502020204030204" pitchFamily="34" charset="0"/>
            </a:endParaRPr>
          </a:p>
        </p:txBody>
      </p:sp>
      <p:pic>
        <p:nvPicPr>
          <p:cNvPr id="4" name="Picture 3">
            <a:extLst>
              <a:ext uri="{FF2B5EF4-FFF2-40B4-BE49-F238E27FC236}">
                <a16:creationId xmlns:a16="http://schemas.microsoft.com/office/drawing/2014/main" xmlns="" id="{96987E6B-E09C-E844-A448-8EF68F717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011554"/>
            <a:ext cx="16256000" cy="5132445"/>
          </a:xfrm>
          <a:prstGeom prst="rect">
            <a:avLst/>
          </a:prstGeom>
        </p:spPr>
      </p:pic>
      <p:pic>
        <p:nvPicPr>
          <p:cNvPr id="5" name="Picture 4"/>
          <p:cNvPicPr>
            <a:picLocks noChangeAspect="1"/>
          </p:cNvPicPr>
          <p:nvPr/>
        </p:nvPicPr>
        <p:blipFill rotWithShape="1">
          <a:blip r:embed="rId4"/>
          <a:srcRect t="3666" b="4500"/>
          <a:stretch/>
        </p:blipFill>
        <p:spPr>
          <a:xfrm>
            <a:off x="-794" y="845286"/>
            <a:ext cx="16256000" cy="8397240"/>
          </a:xfrm>
          <a:prstGeom prst="rect">
            <a:avLst/>
          </a:prstGeom>
        </p:spPr>
      </p:pic>
      <p:sp>
        <p:nvSpPr>
          <p:cNvPr id="7" name="Rectangle 6"/>
          <p:cNvSpPr/>
          <p:nvPr/>
        </p:nvSpPr>
        <p:spPr>
          <a:xfrm>
            <a:off x="-794" y="1820192"/>
            <a:ext cx="2825087" cy="8325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5"/>
          <a:srcRect l="15562" t="8834" r="20969" b="6167"/>
          <a:stretch/>
        </p:blipFill>
        <p:spPr>
          <a:xfrm>
            <a:off x="2693613" y="1470126"/>
            <a:ext cx="10317480" cy="7772400"/>
          </a:xfrm>
          <a:prstGeom prst="rect">
            <a:avLst/>
          </a:prstGeom>
        </p:spPr>
      </p:pic>
    </p:spTree>
    <p:extLst>
      <p:ext uri="{BB962C8B-B14F-4D97-AF65-F5344CB8AC3E}">
        <p14:creationId xmlns:p14="http://schemas.microsoft.com/office/powerpoint/2010/main" val="119425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Effect transition="in" filter="fade">
                                      <p:cBhvr>
                                        <p:cTn id="15" dur="500"/>
                                        <p:tgtEl>
                                          <p:spTgt spid="9">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animEffect transition="in" filter="fade">
                                      <p:cBhvr>
                                        <p:cTn id="18" dur="500"/>
                                        <p:tgtEl>
                                          <p:spTgt spid="9">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500"/>
                                        <p:tgtEl>
                                          <p:spTgt spid="9">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animEffect transition="in" filter="fade">
                                      <p:cBhvr>
                                        <p:cTn id="31" dur="500"/>
                                        <p:tgtEl>
                                          <p:spTgt spid="9">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xEl>
                                              <p:pRg st="9" end="9"/>
                                            </p:txEl>
                                          </p:spTgt>
                                        </p:tgtEl>
                                        <p:attrNameLst>
                                          <p:attrName>style.visibility</p:attrName>
                                        </p:attrNameLst>
                                      </p:cBhvr>
                                      <p:to>
                                        <p:strVal val="visible"/>
                                      </p:to>
                                    </p:set>
                                    <p:animEffect transition="in" filter="fade">
                                      <p:cBhvr>
                                        <p:cTn id="41" dur="500"/>
                                        <p:tgtEl>
                                          <p:spTgt spid="9">
                                            <p:txEl>
                                              <p:pRg st="9" end="9"/>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xEl>
                                              <p:pRg st="10" end="10"/>
                                            </p:txEl>
                                          </p:spTgt>
                                        </p:tgtEl>
                                        <p:attrNameLst>
                                          <p:attrName>style.visibility</p:attrName>
                                        </p:attrNameLst>
                                      </p:cBhvr>
                                      <p:to>
                                        <p:strVal val="visible"/>
                                      </p:to>
                                    </p:set>
                                    <p:animEffect transition="in" filter="fade">
                                      <p:cBhvr>
                                        <p:cTn id="44" dur="500"/>
                                        <p:tgtEl>
                                          <p:spTgt spid="9">
                                            <p:txEl>
                                              <p:pRg st="10" end="1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xEl>
                                              <p:pRg st="11" end="11"/>
                                            </p:txEl>
                                          </p:spTgt>
                                        </p:tgtEl>
                                        <p:attrNameLst>
                                          <p:attrName>style.visibility</p:attrName>
                                        </p:attrNameLst>
                                      </p:cBhvr>
                                      <p:to>
                                        <p:strVal val="visible"/>
                                      </p:to>
                                    </p:set>
                                    <p:animEffect transition="in" filter="fade">
                                      <p:cBhvr>
                                        <p:cTn id="47" dur="500"/>
                                        <p:tgtEl>
                                          <p:spTgt spid="9">
                                            <p:txEl>
                                              <p:pRg st="11" end="11"/>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xEl>
                                              <p:pRg st="14" end="14"/>
                                            </p:txEl>
                                          </p:spTgt>
                                        </p:tgtEl>
                                        <p:attrNameLst>
                                          <p:attrName>style.visibility</p:attrName>
                                        </p:attrNameLst>
                                      </p:cBhvr>
                                      <p:to>
                                        <p:strVal val="visible"/>
                                      </p:to>
                                    </p:set>
                                    <p:animEffect transition="in" filter="fade">
                                      <p:cBhvr>
                                        <p:cTn id="50" dur="500"/>
                                        <p:tgtEl>
                                          <p:spTgt spid="9">
                                            <p:txEl>
                                              <p:pRg st="14" end="1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par>
                                <p:cTn id="56" presetID="10" presetClass="entr" presetSubtype="0"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xEl>
                                              <p:pRg st="13" end="13"/>
                                            </p:txEl>
                                          </p:spTgt>
                                        </p:tgtEl>
                                        <p:attrNameLst>
                                          <p:attrName>style.visibility</p:attrName>
                                        </p:attrNameLst>
                                      </p:cBhvr>
                                      <p:to>
                                        <p:strVal val="visible"/>
                                      </p:to>
                                    </p:set>
                                    <p:animEffect transition="in" filter="fade">
                                      <p:cBhvr>
                                        <p:cTn id="63" dur="500"/>
                                        <p:tgtEl>
                                          <p:spTgt spid="9">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smtClean="0">
                <a:solidFill>
                  <a:srgbClr val="FFC000"/>
                </a:solidFill>
              </a:rPr>
              <a:t>Data: Inputs for the 2015 friction </a:t>
            </a:r>
            <a:r>
              <a:rPr lang="en-US" sz="6000" b="1" dirty="0" smtClean="0">
                <a:solidFill>
                  <a:srgbClr val="FFC000"/>
                </a:solidFill>
              </a:rPr>
              <a:t>surface and targets</a:t>
            </a:r>
            <a:endParaRPr lang="en-US" sz="3300" b="1" dirty="0">
              <a:solidFill>
                <a:srgbClr val="FFC000"/>
              </a:solidFill>
            </a:endParaRPr>
          </a:p>
        </p:txBody>
      </p:sp>
      <p:sp>
        <p:nvSpPr>
          <p:cNvPr id="7" name="Content Placeholder 2">
            <a:extLst>
              <a:ext uri="{FF2B5EF4-FFF2-40B4-BE49-F238E27FC236}">
                <a16:creationId xmlns:a16="http://schemas.microsoft.com/office/drawing/2014/main" xmlns="" id="{9CE9EBF7-B824-0849-8BAC-3B1175824D96}"/>
              </a:ext>
            </a:extLst>
          </p:cNvPr>
          <p:cNvSpPr>
            <a:spLocks noGrp="1"/>
          </p:cNvSpPr>
          <p:nvPr>
            <p:ph idx="1"/>
          </p:nvPr>
        </p:nvSpPr>
        <p:spPr>
          <a:xfrm>
            <a:off x="554891" y="1097735"/>
            <a:ext cx="15183339" cy="7167033"/>
          </a:xfrm>
        </p:spPr>
        <p:txBody>
          <a:bodyPr>
            <a:noAutofit/>
          </a:bodyPr>
          <a:lstStyle/>
          <a:p>
            <a:r>
              <a:rPr lang="en-US" sz="3200" b="1" dirty="0" smtClean="0">
                <a:solidFill>
                  <a:schemeClr val="bg1"/>
                </a:solidFill>
                <a:latin typeface="+mj-lt"/>
              </a:rPr>
              <a:t>Infrastructure/networks</a:t>
            </a:r>
            <a:endParaRPr lang="en-US" sz="3200" b="1" dirty="0">
              <a:solidFill>
                <a:schemeClr val="bg1"/>
              </a:solidFill>
              <a:latin typeface="+mj-lt"/>
            </a:endParaRPr>
          </a:p>
          <a:p>
            <a:pPr lvl="1"/>
            <a:r>
              <a:rPr lang="en-US" sz="3000" dirty="0">
                <a:solidFill>
                  <a:schemeClr val="bg1"/>
                </a:solidFill>
                <a:latin typeface="+mj-lt"/>
              </a:rPr>
              <a:t>Roads and railroads (</a:t>
            </a:r>
            <a:r>
              <a:rPr lang="en-US" sz="3000" b="1" dirty="0">
                <a:solidFill>
                  <a:srgbClr val="FFC000"/>
                </a:solidFill>
                <a:latin typeface="+mj-lt"/>
              </a:rPr>
              <a:t>OSM and Google roads</a:t>
            </a:r>
            <a:r>
              <a:rPr lang="en-US" sz="3000" dirty="0">
                <a:solidFill>
                  <a:schemeClr val="bg1"/>
                </a:solidFill>
                <a:latin typeface="+mj-lt"/>
              </a:rPr>
              <a:t>) – nearly </a:t>
            </a:r>
            <a:r>
              <a:rPr lang="en-US" sz="3000" dirty="0" smtClean="0">
                <a:solidFill>
                  <a:schemeClr val="bg1"/>
                </a:solidFill>
                <a:latin typeface="+mj-lt"/>
              </a:rPr>
              <a:t>5 x </a:t>
            </a:r>
            <a:r>
              <a:rPr lang="en-US" sz="3000" dirty="0">
                <a:solidFill>
                  <a:schemeClr val="bg1"/>
                </a:solidFill>
                <a:latin typeface="+mj-lt"/>
              </a:rPr>
              <a:t>more roads than the earlier map!</a:t>
            </a:r>
          </a:p>
          <a:p>
            <a:pPr lvl="2"/>
            <a:r>
              <a:rPr lang="en-US" sz="2800" dirty="0">
                <a:solidFill>
                  <a:schemeClr val="bg1"/>
                </a:solidFill>
                <a:latin typeface="+mj-lt"/>
              </a:rPr>
              <a:t>Both of these were converted from lines (vector features) into raster features</a:t>
            </a:r>
          </a:p>
          <a:p>
            <a:pPr lvl="1"/>
            <a:r>
              <a:rPr lang="en-US" sz="3000" dirty="0">
                <a:solidFill>
                  <a:schemeClr val="bg1"/>
                </a:solidFill>
                <a:latin typeface="+mj-lt"/>
              </a:rPr>
              <a:t>Associated lookup tables for assigning speeds</a:t>
            </a:r>
          </a:p>
          <a:p>
            <a:pPr lvl="2"/>
            <a:r>
              <a:rPr lang="en-US" sz="2800" dirty="0">
                <a:solidFill>
                  <a:schemeClr val="bg1"/>
                </a:solidFill>
                <a:latin typeface="+mj-lt"/>
              </a:rPr>
              <a:t>Country-specific road type speeds as well as global </a:t>
            </a:r>
            <a:r>
              <a:rPr lang="en-US" sz="2800" dirty="0" smtClean="0">
                <a:solidFill>
                  <a:schemeClr val="bg1"/>
                </a:solidFill>
                <a:latin typeface="+mj-lt"/>
              </a:rPr>
              <a:t>defaults</a:t>
            </a:r>
            <a:endParaRPr lang="en-US" sz="2800" dirty="0">
              <a:solidFill>
                <a:schemeClr val="bg1"/>
              </a:solidFill>
              <a:latin typeface="+mj-lt"/>
            </a:endParaRPr>
          </a:p>
          <a:p>
            <a:r>
              <a:rPr lang="en-US" sz="3200" b="1" dirty="0">
                <a:solidFill>
                  <a:schemeClr val="bg1"/>
                </a:solidFill>
                <a:latin typeface="+mj-lt"/>
              </a:rPr>
              <a:t>Water</a:t>
            </a:r>
          </a:p>
          <a:p>
            <a:pPr lvl="1"/>
            <a:r>
              <a:rPr lang="en-US" sz="3000" dirty="0">
                <a:solidFill>
                  <a:schemeClr val="bg1"/>
                </a:solidFill>
                <a:latin typeface="+mj-lt"/>
              </a:rPr>
              <a:t>Navigable rivers, </a:t>
            </a:r>
            <a:r>
              <a:rPr lang="en-US" sz="3000" dirty="0" smtClean="0">
                <a:solidFill>
                  <a:schemeClr val="bg1"/>
                </a:solidFill>
                <a:latin typeface="+mj-lt"/>
              </a:rPr>
              <a:t>lakes (</a:t>
            </a:r>
            <a:r>
              <a:rPr lang="en-US" sz="3000" dirty="0" smtClean="0">
                <a:solidFill>
                  <a:srgbClr val="FFC000"/>
                </a:solidFill>
                <a:latin typeface="+mj-lt"/>
              </a:rPr>
              <a:t>JRC waterbodies data</a:t>
            </a:r>
            <a:r>
              <a:rPr lang="en-US" sz="3000" dirty="0" smtClean="0">
                <a:solidFill>
                  <a:schemeClr val="bg1"/>
                </a:solidFill>
                <a:latin typeface="+mj-lt"/>
              </a:rPr>
              <a:t>), </a:t>
            </a:r>
            <a:r>
              <a:rPr lang="en-US" sz="3000" dirty="0">
                <a:solidFill>
                  <a:schemeClr val="bg1"/>
                </a:solidFill>
                <a:latin typeface="+mj-lt"/>
              </a:rPr>
              <a:t>and oceans (with unique movement rates</a:t>
            </a:r>
            <a:r>
              <a:rPr lang="en-US" sz="3000" dirty="0" smtClean="0">
                <a:solidFill>
                  <a:schemeClr val="bg1"/>
                </a:solidFill>
                <a:latin typeface="+mj-lt"/>
              </a:rPr>
              <a:t>)</a:t>
            </a:r>
            <a:endParaRPr lang="en-US" sz="3000" dirty="0">
              <a:solidFill>
                <a:schemeClr val="bg1"/>
              </a:solidFill>
              <a:latin typeface="+mj-lt"/>
            </a:endParaRPr>
          </a:p>
          <a:p>
            <a:r>
              <a:rPr lang="en-US" sz="3200" b="1" dirty="0">
                <a:solidFill>
                  <a:schemeClr val="bg1"/>
                </a:solidFill>
                <a:latin typeface="+mj-lt"/>
              </a:rPr>
              <a:t>Overland (on foot)</a:t>
            </a:r>
          </a:p>
          <a:p>
            <a:pPr lvl="1"/>
            <a:r>
              <a:rPr lang="en-US" sz="3000" dirty="0" err="1">
                <a:solidFill>
                  <a:schemeClr val="bg1"/>
                </a:solidFill>
                <a:latin typeface="+mj-lt"/>
              </a:rPr>
              <a:t>Landcover</a:t>
            </a:r>
            <a:r>
              <a:rPr lang="en-US" sz="3000" dirty="0">
                <a:solidFill>
                  <a:schemeClr val="bg1"/>
                </a:solidFill>
                <a:latin typeface="+mj-lt"/>
              </a:rPr>
              <a:t> </a:t>
            </a:r>
            <a:r>
              <a:rPr lang="en-US" sz="3000" dirty="0" smtClean="0">
                <a:solidFill>
                  <a:schemeClr val="bg1"/>
                </a:solidFill>
                <a:latin typeface="+mj-lt"/>
              </a:rPr>
              <a:t>(</a:t>
            </a:r>
            <a:r>
              <a:rPr lang="en-US" sz="3000" dirty="0" smtClean="0">
                <a:solidFill>
                  <a:srgbClr val="FFC000"/>
                </a:solidFill>
                <a:latin typeface="+mj-lt"/>
              </a:rPr>
              <a:t>MODIS</a:t>
            </a:r>
            <a:r>
              <a:rPr lang="en-US" sz="3000" dirty="0" smtClean="0">
                <a:solidFill>
                  <a:schemeClr val="bg1"/>
                </a:solidFill>
                <a:latin typeface="+mj-lt"/>
              </a:rPr>
              <a:t>) with </a:t>
            </a:r>
            <a:r>
              <a:rPr lang="en-US" sz="3000" dirty="0">
                <a:solidFill>
                  <a:schemeClr val="bg1"/>
                </a:solidFill>
                <a:latin typeface="+mj-lt"/>
              </a:rPr>
              <a:t>lookup table for movement rates for each type</a:t>
            </a:r>
          </a:p>
          <a:p>
            <a:pPr lvl="1"/>
            <a:r>
              <a:rPr lang="en-US" sz="3000" dirty="0">
                <a:solidFill>
                  <a:schemeClr val="bg1"/>
                </a:solidFill>
                <a:latin typeface="+mj-lt"/>
              </a:rPr>
              <a:t>Topographic properties (</a:t>
            </a:r>
            <a:r>
              <a:rPr lang="en-US" sz="3000" dirty="0">
                <a:solidFill>
                  <a:srgbClr val="FFC000"/>
                </a:solidFill>
                <a:latin typeface="+mj-lt"/>
              </a:rPr>
              <a:t>slope angle and </a:t>
            </a:r>
            <a:r>
              <a:rPr lang="en-US" sz="3000" dirty="0" smtClean="0">
                <a:solidFill>
                  <a:srgbClr val="FFC000"/>
                </a:solidFill>
                <a:latin typeface="+mj-lt"/>
              </a:rPr>
              <a:t>elevation from SRTM</a:t>
            </a:r>
            <a:r>
              <a:rPr lang="en-US" sz="3000" dirty="0" smtClean="0">
                <a:solidFill>
                  <a:schemeClr val="bg1"/>
                </a:solidFill>
                <a:latin typeface="+mj-lt"/>
              </a:rPr>
              <a:t>)</a:t>
            </a:r>
            <a:endParaRPr lang="en-US" sz="3000" dirty="0">
              <a:solidFill>
                <a:schemeClr val="bg1"/>
              </a:solidFill>
              <a:latin typeface="+mj-lt"/>
            </a:endParaRPr>
          </a:p>
          <a:p>
            <a:r>
              <a:rPr lang="en-US" sz="3200" b="1" dirty="0">
                <a:solidFill>
                  <a:schemeClr val="bg1"/>
                </a:solidFill>
                <a:latin typeface="+mj-lt"/>
              </a:rPr>
              <a:t>Political </a:t>
            </a:r>
          </a:p>
          <a:p>
            <a:pPr lvl="1"/>
            <a:r>
              <a:rPr lang="en-US" sz="3000" dirty="0">
                <a:solidFill>
                  <a:schemeClr val="bg1"/>
                </a:solidFill>
                <a:latin typeface="+mj-lt"/>
              </a:rPr>
              <a:t>National borders with a fixed crossing-time </a:t>
            </a:r>
            <a:r>
              <a:rPr lang="en-US" sz="3000" dirty="0" smtClean="0">
                <a:solidFill>
                  <a:schemeClr val="bg1"/>
                </a:solidFill>
                <a:latin typeface="+mj-lt"/>
              </a:rPr>
              <a:t>penalty</a:t>
            </a:r>
          </a:p>
          <a:p>
            <a:r>
              <a:rPr lang="en-US" sz="3200" b="1" dirty="0" smtClean="0">
                <a:solidFill>
                  <a:schemeClr val="bg1"/>
                </a:solidFill>
                <a:latin typeface="+mj-lt"/>
              </a:rPr>
              <a:t>Cities/Urban agglomerations</a:t>
            </a:r>
          </a:p>
          <a:p>
            <a:pPr lvl="1"/>
            <a:r>
              <a:rPr lang="en-US" sz="3000" dirty="0" smtClean="0">
                <a:solidFill>
                  <a:srgbClr val="FFC000"/>
                </a:solidFill>
                <a:latin typeface="+mj-lt"/>
              </a:rPr>
              <a:t>Global Human Settlement Layer </a:t>
            </a:r>
            <a:r>
              <a:rPr lang="en-US" sz="3000" dirty="0" smtClean="0">
                <a:solidFill>
                  <a:schemeClr val="bg1"/>
                </a:solidFill>
                <a:latin typeface="+mj-lt"/>
              </a:rPr>
              <a:t>from JRC, 60% more locations than in year 2000</a:t>
            </a:r>
            <a:endParaRPr lang="en-US" sz="3000" dirty="0">
              <a:solidFill>
                <a:schemeClr val="bg1"/>
              </a:solidFill>
              <a:latin typeface="+mj-lt"/>
            </a:endParaRPr>
          </a:p>
          <a:p>
            <a:pPr marL="0" indent="0">
              <a:buNone/>
            </a:pPr>
            <a:endParaRPr lang="en-US" sz="3200" dirty="0">
              <a:latin typeface="+mj-lt"/>
            </a:endParaRPr>
          </a:p>
        </p:txBody>
      </p:sp>
    </p:spTree>
    <p:extLst>
      <p:ext uri="{BB962C8B-B14F-4D97-AF65-F5344CB8AC3E}">
        <p14:creationId xmlns:p14="http://schemas.microsoft.com/office/powerpoint/2010/main" val="36017287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1122" y="1519767"/>
            <a:ext cx="14020800" cy="5801784"/>
          </a:xfrm>
        </p:spPr>
        <p:txBody>
          <a:bodyPr>
            <a:normAutofit fontScale="92500" lnSpcReduction="20000"/>
          </a:bodyPr>
          <a:lstStyle/>
          <a:p>
            <a:r>
              <a:rPr lang="en-GB" dirty="0">
                <a:solidFill>
                  <a:schemeClr val="bg1"/>
                </a:solidFill>
                <a:latin typeface="+mj-lt"/>
              </a:rPr>
              <a:t>Mosaic tiles from Earth Engine and R</a:t>
            </a:r>
          </a:p>
          <a:p>
            <a:pPr lvl="1"/>
            <a:r>
              <a:rPr lang="en-GB" dirty="0">
                <a:solidFill>
                  <a:schemeClr val="bg1"/>
                </a:solidFill>
                <a:latin typeface="+mj-lt"/>
              </a:rPr>
              <a:t>28 tiles required for the global map (21 in Earth Engine and 7 in R)</a:t>
            </a:r>
          </a:p>
          <a:p>
            <a:pPr lvl="1"/>
            <a:r>
              <a:rPr lang="en-GB" dirty="0">
                <a:solidFill>
                  <a:schemeClr val="bg1"/>
                </a:solidFill>
                <a:latin typeface="+mj-lt"/>
              </a:rPr>
              <a:t>Full production runs take ~10 days using a single server for the R work (this is the rate limiting step due to RAM)</a:t>
            </a:r>
          </a:p>
          <a:p>
            <a:pPr lvl="1"/>
            <a:endParaRPr lang="en-GB" dirty="0">
              <a:solidFill>
                <a:schemeClr val="bg1"/>
              </a:solidFill>
              <a:latin typeface="+mj-lt"/>
            </a:endParaRPr>
          </a:p>
          <a:p>
            <a:r>
              <a:rPr lang="en-GB" dirty="0">
                <a:solidFill>
                  <a:schemeClr val="bg1"/>
                </a:solidFill>
                <a:latin typeface="+mj-lt"/>
              </a:rPr>
              <a:t>Where Earth Engine was game changing</a:t>
            </a:r>
          </a:p>
          <a:p>
            <a:pPr lvl="1"/>
            <a:r>
              <a:rPr lang="en-GB" dirty="0">
                <a:solidFill>
                  <a:schemeClr val="bg1"/>
                </a:solidFill>
                <a:latin typeface="+mj-lt"/>
              </a:rPr>
              <a:t>Densely populated areas such as eastern Asia and Europe</a:t>
            </a:r>
          </a:p>
          <a:p>
            <a:endParaRPr lang="en-GB" dirty="0">
              <a:solidFill>
                <a:schemeClr val="bg1"/>
              </a:solidFill>
              <a:latin typeface="+mj-lt"/>
            </a:endParaRPr>
          </a:p>
          <a:p>
            <a:r>
              <a:rPr lang="en-GB" dirty="0">
                <a:solidFill>
                  <a:schemeClr val="bg1"/>
                </a:solidFill>
                <a:latin typeface="+mj-lt"/>
              </a:rPr>
              <a:t>Where we needed R</a:t>
            </a:r>
          </a:p>
          <a:p>
            <a:pPr lvl="1"/>
            <a:r>
              <a:rPr lang="en-GB" dirty="0">
                <a:solidFill>
                  <a:schemeClr val="bg1"/>
                </a:solidFill>
                <a:latin typeface="+mj-lt"/>
              </a:rPr>
              <a:t>High latitudes (&gt;~55 degrees) including some overlap</a:t>
            </a:r>
          </a:p>
          <a:p>
            <a:pPr lvl="2"/>
            <a:r>
              <a:rPr lang="en-GB" dirty="0">
                <a:solidFill>
                  <a:schemeClr val="bg1"/>
                </a:solidFill>
                <a:latin typeface="+mj-lt"/>
              </a:rPr>
              <a:t>Pixels in overlapping areas matched across platforms</a:t>
            </a:r>
          </a:p>
          <a:p>
            <a:pPr lvl="1"/>
            <a:r>
              <a:rPr lang="en-GB" dirty="0">
                <a:solidFill>
                  <a:schemeClr val="bg1"/>
                </a:solidFill>
                <a:latin typeface="+mj-lt"/>
              </a:rPr>
              <a:t>International Date Line </a:t>
            </a:r>
          </a:p>
          <a:p>
            <a:pPr lvl="1"/>
            <a:r>
              <a:rPr lang="en-GB" dirty="0">
                <a:solidFill>
                  <a:schemeClr val="bg1"/>
                </a:solidFill>
                <a:latin typeface="+mj-lt"/>
              </a:rPr>
              <a:t>Very remote islands beyond the Earth Engine search threshold limit</a:t>
            </a:r>
          </a:p>
          <a:p>
            <a:endParaRPr lang="en-US" dirty="0">
              <a:solidFill>
                <a:schemeClr val="bg1"/>
              </a:solidFill>
              <a:latin typeface="+mj-lt"/>
            </a:endParaRPr>
          </a:p>
        </p:txBody>
      </p:sp>
      <p:sp>
        <p:nvSpPr>
          <p:cNvPr id="4"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smtClean="0">
                <a:solidFill>
                  <a:srgbClr val="FFC000"/>
                </a:solidFill>
              </a:rPr>
              <a:t>Technology: Creating the map</a:t>
            </a:r>
            <a:endParaRPr lang="en-US" sz="3300" b="1" dirty="0">
              <a:solidFill>
                <a:srgbClr val="FFC000"/>
              </a:solidFill>
            </a:endParaRPr>
          </a:p>
        </p:txBody>
      </p:sp>
    </p:spTree>
    <p:extLst>
      <p:ext uri="{BB962C8B-B14F-4D97-AF65-F5344CB8AC3E}">
        <p14:creationId xmlns:p14="http://schemas.microsoft.com/office/powerpoint/2010/main" val="2013064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257648">
            <a:off x="-3486385" y="1854886"/>
            <a:ext cx="8524282" cy="5434229"/>
          </a:xfrm>
          <a:prstGeom prst="rect">
            <a:avLst/>
          </a:prstGeom>
          <a:noFill/>
          <a:ln>
            <a:noFill/>
          </a:ln>
        </p:spPr>
      </p:pic>
      <p:sp>
        <p:nvSpPr>
          <p:cNvPr id="4" name="Flowchart: Process 3"/>
          <p:cNvSpPr/>
          <p:nvPr/>
        </p:nvSpPr>
        <p:spPr>
          <a:xfrm>
            <a:off x="1835131" y="0"/>
            <a:ext cx="130035" cy="9144000"/>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j-lt"/>
            </a:endParaRPr>
          </a:p>
        </p:txBody>
      </p:sp>
      <p:sp>
        <p:nvSpPr>
          <p:cNvPr id="31" name="Rectangle 30"/>
          <p:cNvSpPr/>
          <p:nvPr/>
        </p:nvSpPr>
        <p:spPr>
          <a:xfrm>
            <a:off x="2142982" y="2670414"/>
            <a:ext cx="9546460" cy="646331"/>
          </a:xfrm>
          <a:prstGeom prst="rect">
            <a:avLst/>
          </a:prstGeom>
        </p:spPr>
        <p:txBody>
          <a:bodyPr wrap="none">
            <a:spAutoFit/>
          </a:bodyPr>
          <a:lstStyle/>
          <a:p>
            <a:r>
              <a:rPr lang="en-US" sz="3600" b="1" dirty="0">
                <a:solidFill>
                  <a:schemeClr val="bg1"/>
                </a:solidFill>
                <a:latin typeface="+mj-lt"/>
              </a:rPr>
              <a:t>Access and accessibility: relevance for development</a:t>
            </a:r>
          </a:p>
        </p:txBody>
      </p:sp>
      <p:sp>
        <p:nvSpPr>
          <p:cNvPr id="19" name="Rectangle 18"/>
          <p:cNvSpPr/>
          <p:nvPr/>
        </p:nvSpPr>
        <p:spPr>
          <a:xfrm>
            <a:off x="2142981" y="4401262"/>
            <a:ext cx="12049132" cy="646331"/>
          </a:xfrm>
          <a:prstGeom prst="rect">
            <a:avLst/>
          </a:prstGeom>
        </p:spPr>
        <p:txBody>
          <a:bodyPr wrap="none">
            <a:spAutoFit/>
          </a:bodyPr>
          <a:lstStyle/>
          <a:p>
            <a:r>
              <a:rPr lang="en-US" sz="3600" b="1" dirty="0" smtClean="0">
                <a:solidFill>
                  <a:schemeClr val="bg1"/>
                </a:solidFill>
                <a:latin typeface="+mj-lt"/>
              </a:rPr>
              <a:t>Mapping access in years 2000 and 2015 (From ArcGIS to GEE to R)</a:t>
            </a:r>
            <a:endParaRPr lang="en-US" sz="3600" b="1" dirty="0">
              <a:solidFill>
                <a:schemeClr val="bg1"/>
              </a:solidFill>
              <a:latin typeface="+mj-lt"/>
            </a:endParaRPr>
          </a:p>
        </p:txBody>
      </p:sp>
      <p:sp>
        <p:nvSpPr>
          <p:cNvPr id="8" name="Rectangle 7"/>
          <p:cNvSpPr/>
          <p:nvPr/>
        </p:nvSpPr>
        <p:spPr>
          <a:xfrm>
            <a:off x="2142981" y="6132109"/>
            <a:ext cx="12958291" cy="646331"/>
          </a:xfrm>
          <a:prstGeom prst="rect">
            <a:avLst/>
          </a:prstGeom>
        </p:spPr>
        <p:txBody>
          <a:bodyPr wrap="none">
            <a:spAutoFit/>
          </a:bodyPr>
          <a:lstStyle/>
          <a:p>
            <a:r>
              <a:rPr lang="en-US" sz="3600" b="1" dirty="0" smtClean="0">
                <a:solidFill>
                  <a:schemeClr val="bg1"/>
                </a:solidFill>
                <a:latin typeface="+mj-lt"/>
              </a:rPr>
              <a:t>Where next – what is needed to map different measures of access in R</a:t>
            </a:r>
            <a:endParaRPr lang="en-US" sz="3600" b="1" dirty="0">
              <a:solidFill>
                <a:schemeClr val="bg1"/>
              </a:solidFill>
              <a:latin typeface="+mj-lt"/>
            </a:endParaRPr>
          </a:p>
        </p:txBody>
      </p:sp>
      <p:sp>
        <p:nvSpPr>
          <p:cNvPr id="9" name="TextBox 8"/>
          <p:cNvSpPr txBox="1"/>
          <p:nvPr/>
        </p:nvSpPr>
        <p:spPr>
          <a:xfrm>
            <a:off x="2142981" y="754901"/>
            <a:ext cx="10146649" cy="1015663"/>
          </a:xfrm>
          <a:prstGeom prst="rect">
            <a:avLst/>
          </a:prstGeom>
          <a:noFill/>
        </p:spPr>
        <p:txBody>
          <a:bodyPr wrap="square" rtlCol="0">
            <a:spAutoFit/>
          </a:bodyPr>
          <a:lstStyle/>
          <a:p>
            <a:r>
              <a:rPr lang="en-US" sz="6000" b="1" dirty="0">
                <a:solidFill>
                  <a:srgbClr val="FFC000"/>
                </a:solidFill>
                <a:latin typeface="+mj-lt"/>
              </a:rPr>
              <a:t>Outline</a:t>
            </a:r>
          </a:p>
        </p:txBody>
      </p:sp>
    </p:spTree>
    <p:extLst>
      <p:ext uri="{BB962C8B-B14F-4D97-AF65-F5344CB8AC3E}">
        <p14:creationId xmlns:p14="http://schemas.microsoft.com/office/powerpoint/2010/main" val="73610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3000"/>
                                        <p:tgtEl>
                                          <p:spTgt spid="4"/>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14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19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 grpId="0"/>
      <p:bldP spid="19"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600" y="1656245"/>
            <a:ext cx="14020800" cy="5801784"/>
          </a:xfrm>
        </p:spPr>
        <p:txBody>
          <a:bodyPr>
            <a:noAutofit/>
          </a:bodyPr>
          <a:lstStyle/>
          <a:p>
            <a:r>
              <a:rPr lang="en-US" sz="3400" b="1" dirty="0">
                <a:solidFill>
                  <a:schemeClr val="bg1"/>
                </a:solidFill>
                <a:latin typeface="+mj-lt"/>
              </a:rPr>
              <a:t>Restricted to surface travel only (no air travel</a:t>
            </a:r>
            <a:r>
              <a:rPr lang="en-US" sz="3400" b="1" dirty="0" smtClean="0">
                <a:solidFill>
                  <a:schemeClr val="bg1"/>
                </a:solidFill>
                <a:latin typeface="+mj-lt"/>
              </a:rPr>
              <a:t>)</a:t>
            </a:r>
          </a:p>
          <a:p>
            <a:pPr lvl="1"/>
            <a:r>
              <a:rPr lang="en-US" sz="2867" dirty="0" smtClean="0">
                <a:solidFill>
                  <a:schemeClr val="bg1"/>
                </a:solidFill>
                <a:latin typeface="+mj-lt"/>
              </a:rPr>
              <a:t>This is okay since surface travel represents most forms of person-resource interactions</a:t>
            </a:r>
            <a:endParaRPr lang="en-US" sz="2867" dirty="0">
              <a:solidFill>
                <a:schemeClr val="bg1"/>
              </a:solidFill>
              <a:latin typeface="+mj-lt"/>
            </a:endParaRPr>
          </a:p>
          <a:p>
            <a:endParaRPr lang="en-US" sz="3400" dirty="0">
              <a:solidFill>
                <a:schemeClr val="bg1"/>
              </a:solidFill>
              <a:latin typeface="+mj-lt"/>
            </a:endParaRPr>
          </a:p>
          <a:p>
            <a:r>
              <a:rPr lang="en-US" sz="3400" b="1" dirty="0" smtClean="0">
                <a:solidFill>
                  <a:schemeClr val="bg1"/>
                </a:solidFill>
                <a:latin typeface="+mj-lt"/>
              </a:rPr>
              <a:t>Does not account for temporal </a:t>
            </a:r>
            <a:r>
              <a:rPr lang="en-US" sz="3400" b="1" dirty="0">
                <a:solidFill>
                  <a:schemeClr val="bg1"/>
                </a:solidFill>
                <a:latin typeface="+mj-lt"/>
              </a:rPr>
              <a:t>changes in access</a:t>
            </a:r>
          </a:p>
          <a:p>
            <a:pPr lvl="1"/>
            <a:r>
              <a:rPr lang="en-US" sz="3000" dirty="0">
                <a:solidFill>
                  <a:schemeClr val="bg1"/>
                </a:solidFill>
                <a:latin typeface="+mj-lt"/>
              </a:rPr>
              <a:t>Seasonal </a:t>
            </a:r>
            <a:r>
              <a:rPr lang="en-US" sz="3000" dirty="0" smtClean="0">
                <a:solidFill>
                  <a:schemeClr val="bg1"/>
                </a:solidFill>
                <a:latin typeface="+mj-lt"/>
              </a:rPr>
              <a:t>flooding or differences between wet and dry season access</a:t>
            </a:r>
            <a:endParaRPr lang="en-US" sz="3000" dirty="0">
              <a:solidFill>
                <a:schemeClr val="bg1"/>
              </a:solidFill>
              <a:latin typeface="+mj-lt"/>
            </a:endParaRPr>
          </a:p>
          <a:p>
            <a:pPr lvl="1"/>
            <a:r>
              <a:rPr lang="en-US" sz="3000" dirty="0">
                <a:solidFill>
                  <a:schemeClr val="bg1"/>
                </a:solidFill>
                <a:latin typeface="+mj-lt"/>
              </a:rPr>
              <a:t>Public transit </a:t>
            </a:r>
            <a:r>
              <a:rPr lang="en-US" sz="3000" dirty="0" smtClean="0">
                <a:solidFill>
                  <a:schemeClr val="bg1"/>
                </a:solidFill>
                <a:latin typeface="+mj-lt"/>
              </a:rPr>
              <a:t>scheduling, you are better off with Google or Waze </a:t>
            </a:r>
            <a:r>
              <a:rPr lang="en-US" sz="3000" dirty="0" smtClean="0">
                <a:solidFill>
                  <a:schemeClr val="bg1"/>
                </a:solidFill>
                <a:latin typeface="+mj-lt"/>
                <a:sym typeface="Wingdings" panose="05000000000000000000" pitchFamily="2" charset="2"/>
              </a:rPr>
              <a:t></a:t>
            </a:r>
            <a:endParaRPr lang="en-US" sz="3000" dirty="0">
              <a:solidFill>
                <a:schemeClr val="bg1"/>
              </a:solidFill>
              <a:latin typeface="+mj-lt"/>
            </a:endParaRPr>
          </a:p>
          <a:p>
            <a:pPr lvl="1"/>
            <a:r>
              <a:rPr lang="en-US" sz="3000" dirty="0">
                <a:solidFill>
                  <a:schemeClr val="bg1"/>
                </a:solidFill>
                <a:latin typeface="+mj-lt"/>
              </a:rPr>
              <a:t>Rush-hour </a:t>
            </a:r>
            <a:r>
              <a:rPr lang="en-US" sz="3000" dirty="0" smtClean="0">
                <a:solidFill>
                  <a:schemeClr val="bg1"/>
                </a:solidFill>
                <a:latin typeface="+mj-lt"/>
              </a:rPr>
              <a:t>traffic, see above</a:t>
            </a:r>
            <a:endParaRPr lang="en-US" sz="3000" dirty="0">
              <a:solidFill>
                <a:schemeClr val="bg1"/>
              </a:solidFill>
              <a:latin typeface="+mj-lt"/>
            </a:endParaRPr>
          </a:p>
          <a:p>
            <a:pPr lvl="1"/>
            <a:endParaRPr lang="en-US" sz="3400" dirty="0">
              <a:solidFill>
                <a:schemeClr val="bg1"/>
              </a:solidFill>
              <a:latin typeface="+mj-lt"/>
            </a:endParaRPr>
          </a:p>
          <a:p>
            <a:r>
              <a:rPr lang="en-US" sz="3400" b="1" dirty="0">
                <a:solidFill>
                  <a:schemeClr val="bg1"/>
                </a:solidFill>
                <a:latin typeface="+mj-lt"/>
              </a:rPr>
              <a:t>Ignores characteristics of travelers</a:t>
            </a:r>
          </a:p>
          <a:p>
            <a:pPr lvl="1"/>
            <a:r>
              <a:rPr lang="en-US" sz="3000" dirty="0">
                <a:solidFill>
                  <a:schemeClr val="bg1"/>
                </a:solidFill>
                <a:latin typeface="+mj-lt"/>
              </a:rPr>
              <a:t>Travel time </a:t>
            </a:r>
            <a:r>
              <a:rPr lang="en-US" sz="3000" dirty="0" smtClean="0">
                <a:solidFill>
                  <a:schemeClr val="bg1"/>
                </a:solidFill>
                <a:latin typeface="+mj-lt"/>
              </a:rPr>
              <a:t>depends on the economically available mode of transport</a:t>
            </a:r>
            <a:endParaRPr lang="en-US" sz="3000" dirty="0">
              <a:solidFill>
                <a:schemeClr val="bg1"/>
              </a:solidFill>
              <a:latin typeface="+mj-lt"/>
            </a:endParaRPr>
          </a:p>
          <a:p>
            <a:pPr lvl="1"/>
            <a:endParaRPr lang="en-US" sz="3400" dirty="0">
              <a:solidFill>
                <a:schemeClr val="bg1"/>
              </a:solidFill>
              <a:latin typeface="+mj-lt"/>
            </a:endParaRPr>
          </a:p>
          <a:p>
            <a:r>
              <a:rPr lang="en-US" sz="3400" b="1" dirty="0">
                <a:solidFill>
                  <a:schemeClr val="bg1"/>
                </a:solidFill>
                <a:latin typeface="+mj-lt"/>
              </a:rPr>
              <a:t>Isotropic friction </a:t>
            </a:r>
            <a:r>
              <a:rPr lang="en-US" sz="3400" b="1" dirty="0" smtClean="0">
                <a:solidFill>
                  <a:schemeClr val="bg1"/>
                </a:solidFill>
                <a:latin typeface="+mj-lt"/>
              </a:rPr>
              <a:t>surface</a:t>
            </a:r>
          </a:p>
          <a:p>
            <a:pPr lvl="1"/>
            <a:r>
              <a:rPr lang="en-US" sz="3000" b="1" dirty="0">
                <a:solidFill>
                  <a:schemeClr val="bg1"/>
                </a:solidFill>
                <a:latin typeface="+mj-lt"/>
              </a:rPr>
              <a:t>C</a:t>
            </a:r>
            <a:r>
              <a:rPr lang="en-US" sz="3000" b="1" dirty="0" smtClean="0">
                <a:solidFill>
                  <a:schemeClr val="bg1"/>
                </a:solidFill>
                <a:latin typeface="+mj-lt"/>
              </a:rPr>
              <a:t>ost/time </a:t>
            </a:r>
            <a:r>
              <a:rPr lang="en-US" sz="3000" b="1" dirty="0" smtClean="0">
                <a:solidFill>
                  <a:schemeClr val="bg1"/>
                </a:solidFill>
                <a:latin typeface="+mj-lt"/>
              </a:rPr>
              <a:t>is the same in </a:t>
            </a:r>
            <a:r>
              <a:rPr lang="en-US" sz="3000" b="1" dirty="0" smtClean="0">
                <a:solidFill>
                  <a:schemeClr val="bg1"/>
                </a:solidFill>
                <a:latin typeface="+mj-lt"/>
              </a:rPr>
              <a:t>both directions </a:t>
            </a:r>
            <a:r>
              <a:rPr lang="en-US" sz="3000" b="1" dirty="0" smtClean="0">
                <a:solidFill>
                  <a:schemeClr val="bg1"/>
                </a:solidFill>
                <a:latin typeface="+mj-lt"/>
              </a:rPr>
              <a:t>of </a:t>
            </a:r>
            <a:r>
              <a:rPr lang="en-US" sz="3000" b="1" dirty="0" smtClean="0">
                <a:solidFill>
                  <a:schemeClr val="bg1"/>
                </a:solidFill>
                <a:latin typeface="+mj-lt"/>
              </a:rPr>
              <a:t>travel across the network</a:t>
            </a:r>
            <a:endParaRPr lang="en-US" sz="3000" b="1" dirty="0">
              <a:solidFill>
                <a:schemeClr val="bg1"/>
              </a:solidFill>
              <a:latin typeface="+mj-lt"/>
            </a:endParaRPr>
          </a:p>
        </p:txBody>
      </p:sp>
      <p:sp>
        <p:nvSpPr>
          <p:cNvPr id="4"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smtClean="0">
                <a:solidFill>
                  <a:srgbClr val="FFC000"/>
                </a:solidFill>
              </a:rPr>
              <a:t>Caveats</a:t>
            </a:r>
            <a:endParaRPr lang="en-US" sz="3300" b="1" dirty="0">
              <a:solidFill>
                <a:srgbClr val="FFC000"/>
              </a:solidFill>
            </a:endParaRPr>
          </a:p>
        </p:txBody>
      </p:sp>
    </p:spTree>
    <p:extLst>
      <p:ext uri="{BB962C8B-B14F-4D97-AF65-F5344CB8AC3E}">
        <p14:creationId xmlns:p14="http://schemas.microsoft.com/office/powerpoint/2010/main" val="34819118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906694A-B6F9-2946-A0AD-AC6CC7E6F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8250"/>
            <a:ext cx="16256000" cy="6667500"/>
          </a:xfrm>
          <a:prstGeom prst="rect">
            <a:avLst/>
          </a:prstGeom>
        </p:spPr>
      </p:pic>
      <p:sp>
        <p:nvSpPr>
          <p:cNvPr id="6"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a:solidFill>
                  <a:srgbClr val="FFC000"/>
                </a:solidFill>
              </a:rPr>
              <a:t>Travel time to major cities in the year 2015</a:t>
            </a:r>
            <a:endParaRPr lang="en-US" sz="3300" b="1" dirty="0">
              <a:solidFill>
                <a:srgbClr val="FFC000"/>
              </a:solidFill>
            </a:endParaRPr>
          </a:p>
        </p:txBody>
      </p:sp>
      <p:sp>
        <p:nvSpPr>
          <p:cNvPr id="9" name="Rectangle 8"/>
          <p:cNvSpPr/>
          <p:nvPr/>
        </p:nvSpPr>
        <p:spPr>
          <a:xfrm>
            <a:off x="-794" y="8221125"/>
            <a:ext cx="16256794" cy="923330"/>
          </a:xfrm>
          <a:prstGeom prst="rect">
            <a:avLst/>
          </a:prstGeom>
        </p:spPr>
        <p:txBody>
          <a:bodyPr wrap="square">
            <a:spAutoFit/>
          </a:bodyPr>
          <a:lstStyle/>
          <a:p>
            <a:r>
              <a:rPr lang="en-GB" sz="1800" b="1" dirty="0">
                <a:solidFill>
                  <a:schemeClr val="bg1"/>
                </a:solidFill>
                <a:latin typeface="+mj-lt"/>
              </a:rPr>
              <a:t>A global map of travel time to cities to assess inequalities in accessibility in 2015. </a:t>
            </a:r>
            <a:r>
              <a:rPr lang="en-GB" sz="1800" dirty="0">
                <a:solidFill>
                  <a:schemeClr val="bg1"/>
                </a:solidFill>
                <a:latin typeface="+mj-lt"/>
              </a:rPr>
              <a:t>Weiss, D. , Nelson, A. D. , Gibson, H. S. , Temperley, W. , Peedell, S. , Lieber, A. , Hancher, M. , Poyart, E. , Belchior, S. , </a:t>
            </a:r>
            <a:r>
              <a:rPr lang="en-GB" sz="1800" dirty="0" err="1">
                <a:solidFill>
                  <a:schemeClr val="bg1"/>
                </a:solidFill>
                <a:latin typeface="+mj-lt"/>
              </a:rPr>
              <a:t>Fullman</a:t>
            </a:r>
            <a:r>
              <a:rPr lang="en-GB" sz="1800" dirty="0">
                <a:solidFill>
                  <a:schemeClr val="bg1"/>
                </a:solidFill>
                <a:latin typeface="+mj-lt"/>
              </a:rPr>
              <a:t>, N. , </a:t>
            </a:r>
            <a:r>
              <a:rPr lang="en-GB" sz="1800" dirty="0" err="1">
                <a:solidFill>
                  <a:schemeClr val="bg1"/>
                </a:solidFill>
                <a:latin typeface="+mj-lt"/>
              </a:rPr>
              <a:t>Mappin</a:t>
            </a:r>
            <a:r>
              <a:rPr lang="en-GB" sz="1800" dirty="0">
                <a:solidFill>
                  <a:schemeClr val="bg1"/>
                </a:solidFill>
                <a:latin typeface="+mj-lt"/>
              </a:rPr>
              <a:t>, B. , Dalrymple, U. , </a:t>
            </a:r>
            <a:r>
              <a:rPr lang="en-GB" sz="1800" dirty="0" err="1">
                <a:solidFill>
                  <a:schemeClr val="bg1"/>
                </a:solidFill>
                <a:latin typeface="+mj-lt"/>
              </a:rPr>
              <a:t>Rozier</a:t>
            </a:r>
            <a:r>
              <a:rPr lang="en-GB" sz="1800" dirty="0">
                <a:solidFill>
                  <a:schemeClr val="bg1"/>
                </a:solidFill>
                <a:latin typeface="+mj-lt"/>
              </a:rPr>
              <a:t>, J. , Lucas, T. C. D. , Howes, R. E. , </a:t>
            </a:r>
            <a:r>
              <a:rPr lang="en-GB" sz="1800" dirty="0" err="1">
                <a:solidFill>
                  <a:schemeClr val="bg1"/>
                </a:solidFill>
                <a:latin typeface="+mj-lt"/>
              </a:rPr>
              <a:t>Tusting</a:t>
            </a:r>
            <a:r>
              <a:rPr lang="en-GB" sz="1800" dirty="0">
                <a:solidFill>
                  <a:schemeClr val="bg1"/>
                </a:solidFill>
                <a:latin typeface="+mj-lt"/>
              </a:rPr>
              <a:t>, L. S. , Kang, . S. Y. , Cameron, E. , </a:t>
            </a:r>
            <a:r>
              <a:rPr lang="en-GB" sz="1800" dirty="0" err="1">
                <a:solidFill>
                  <a:schemeClr val="bg1"/>
                </a:solidFill>
                <a:latin typeface="+mj-lt"/>
              </a:rPr>
              <a:t>Bisanzio</a:t>
            </a:r>
            <a:r>
              <a:rPr lang="en-GB" sz="1800" dirty="0">
                <a:solidFill>
                  <a:schemeClr val="bg1"/>
                </a:solidFill>
                <a:latin typeface="+mj-lt"/>
              </a:rPr>
              <a:t>, D. , Battle, K. E. &amp; 2 others 18 Jan 2018 In : </a:t>
            </a:r>
            <a:r>
              <a:rPr lang="en-GB" sz="1800" i="1" dirty="0">
                <a:solidFill>
                  <a:schemeClr val="bg1"/>
                </a:solidFill>
                <a:latin typeface="+mj-lt"/>
              </a:rPr>
              <a:t>Nature</a:t>
            </a:r>
            <a:r>
              <a:rPr lang="en-GB" sz="1800" dirty="0">
                <a:solidFill>
                  <a:schemeClr val="bg1"/>
                </a:solidFill>
                <a:latin typeface="+mj-lt"/>
              </a:rPr>
              <a:t>. 553, 7688, p. 333-336 4 p.</a:t>
            </a:r>
          </a:p>
        </p:txBody>
      </p:sp>
      <p:pic>
        <p:nvPicPr>
          <p:cNvPr id="15362"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2117" t="13936" r="4219" b="22169"/>
          <a:stretch/>
        </p:blipFill>
        <p:spPr bwMode="auto">
          <a:xfrm>
            <a:off x="9022080" y="2209799"/>
            <a:ext cx="7208520" cy="3733801"/>
          </a:xfrm>
          <a:prstGeom prst="rect">
            <a:avLst/>
          </a:prstGeom>
          <a:noFill/>
          <a:ln w="3175">
            <a:solidFill>
              <a:srgbClr val="52B6E7"/>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5"/>
          <a:srcRect l="27094" t="15667" r="40000" b="4500"/>
          <a:stretch/>
        </p:blipFill>
        <p:spPr>
          <a:xfrm>
            <a:off x="6286037" y="2209799"/>
            <a:ext cx="2736042" cy="3733801"/>
          </a:xfrm>
          <a:prstGeom prst="rect">
            <a:avLst/>
          </a:prstGeom>
          <a:ln w="3175">
            <a:solidFill>
              <a:srgbClr val="52B6E7"/>
            </a:solidFill>
          </a:ln>
        </p:spPr>
      </p:pic>
      <p:sp>
        <p:nvSpPr>
          <p:cNvPr id="10" name="Rectangle 9"/>
          <p:cNvSpPr/>
          <p:nvPr/>
        </p:nvSpPr>
        <p:spPr>
          <a:xfrm>
            <a:off x="6286037" y="5943600"/>
            <a:ext cx="9944564" cy="1378365"/>
          </a:xfrm>
          <a:prstGeom prst="rect">
            <a:avLst/>
          </a:prstGeom>
          <a:solidFill>
            <a:srgbClr val="C00000"/>
          </a:solidFill>
          <a:ln w="3175">
            <a:solidFill>
              <a:srgbClr val="52B6E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3600" dirty="0">
                <a:solidFill>
                  <a:schemeClr val="bg1"/>
                </a:solidFill>
                <a:latin typeface="+mj-lt"/>
              </a:rPr>
              <a:t>Article published in </a:t>
            </a:r>
            <a:r>
              <a:rPr lang="en-GB" sz="3600" i="1" dirty="0">
                <a:solidFill>
                  <a:schemeClr val="bg1"/>
                </a:solidFill>
                <a:latin typeface="+mj-lt"/>
              </a:rPr>
              <a:t>Nature</a:t>
            </a:r>
            <a:r>
              <a:rPr lang="en-GB" sz="3600" dirty="0">
                <a:solidFill>
                  <a:schemeClr val="bg1"/>
                </a:solidFill>
                <a:latin typeface="+mj-lt"/>
              </a:rPr>
              <a:t>, 2018. All tools and data made available under a Creative Commons licence.</a:t>
            </a:r>
          </a:p>
        </p:txBody>
      </p:sp>
    </p:spTree>
    <p:extLst>
      <p:ext uri="{BB962C8B-B14F-4D97-AF65-F5344CB8AC3E}">
        <p14:creationId xmlns:p14="http://schemas.microsoft.com/office/powerpoint/2010/main" val="396641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5362"/>
                                        </p:tgtEl>
                                        <p:attrNameLst>
                                          <p:attrName>style.visibility</p:attrName>
                                        </p:attrNameLst>
                                      </p:cBhvr>
                                      <p:to>
                                        <p:strVal val="visible"/>
                                      </p:to>
                                    </p:set>
                                    <p:animEffect transition="in" filter="fade">
                                      <p:cBhvr>
                                        <p:cTn id="10" dur="500"/>
                                        <p:tgtEl>
                                          <p:spTgt spid="1536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a:solidFill>
                  <a:srgbClr val="FFC000"/>
                </a:solidFill>
              </a:rPr>
              <a:t>Validating the map – are the travel times realistic?</a:t>
            </a:r>
            <a:endParaRPr lang="en-US" sz="3300" b="1" dirty="0">
              <a:solidFill>
                <a:srgbClr val="FFC000"/>
              </a:solidFill>
            </a:endParaRPr>
          </a:p>
        </p:txBody>
      </p:sp>
      <p:sp>
        <p:nvSpPr>
          <p:cNvPr id="6" name="Rectangle 5"/>
          <p:cNvSpPr/>
          <p:nvPr/>
        </p:nvSpPr>
        <p:spPr>
          <a:xfrm>
            <a:off x="293846" y="1038264"/>
            <a:ext cx="15676045" cy="3970318"/>
          </a:xfrm>
          <a:prstGeom prst="rect">
            <a:avLst/>
          </a:prstGeom>
        </p:spPr>
        <p:txBody>
          <a:bodyPr wrap="square">
            <a:spAutoFit/>
          </a:bodyPr>
          <a:lstStyle/>
          <a:p>
            <a:pPr algn="just"/>
            <a:r>
              <a:rPr lang="en-US" sz="3600" dirty="0">
                <a:solidFill>
                  <a:schemeClr val="bg1"/>
                </a:solidFill>
                <a:latin typeface="+mj-lt"/>
                <a:ea typeface="Calibri" panose="020F0502020204030204" pitchFamily="34" charset="0"/>
              </a:rPr>
              <a:t>The times are meant to be relative rather than exact, but we used the Google driving directions API and a global gazetteer of place names to build a list of over 50,000 locations where we could compare travel time estimates to the nearest city.</a:t>
            </a:r>
          </a:p>
          <a:p>
            <a:pPr algn="just"/>
            <a:endParaRPr lang="en-US" sz="3600" dirty="0">
              <a:solidFill>
                <a:schemeClr val="bg1"/>
              </a:solidFill>
              <a:latin typeface="+mj-lt"/>
              <a:ea typeface="Calibri" panose="020F0502020204030204" pitchFamily="34" charset="0"/>
            </a:endParaRPr>
          </a:p>
          <a:p>
            <a:pPr algn="just"/>
            <a:r>
              <a:rPr lang="en-US" sz="3600" dirty="0">
                <a:solidFill>
                  <a:schemeClr val="bg1"/>
                </a:solidFill>
                <a:latin typeface="+mj-lt"/>
                <a:ea typeface="Calibri" panose="020F0502020204030204" pitchFamily="34" charset="0"/>
              </a:rPr>
              <a:t>The validation results were encouraging, with an R</a:t>
            </a:r>
            <a:r>
              <a:rPr lang="en-US" sz="3600" baseline="30000" dirty="0">
                <a:solidFill>
                  <a:schemeClr val="bg1"/>
                </a:solidFill>
                <a:latin typeface="+mj-lt"/>
                <a:ea typeface="Calibri" panose="020F0502020204030204" pitchFamily="34" charset="0"/>
              </a:rPr>
              <a:t>2</a:t>
            </a:r>
            <a:r>
              <a:rPr lang="en-US" sz="3600" dirty="0">
                <a:solidFill>
                  <a:schemeClr val="bg1"/>
                </a:solidFill>
                <a:latin typeface="+mj-lt"/>
                <a:ea typeface="Calibri" panose="020F0502020204030204" pitchFamily="34" charset="0"/>
              </a:rPr>
              <a:t> of 0.66 and a mean absolute error of 21 minutes. The major differences were concentrated in China where we relied on OSM roads rather than a combination of Google and OSM roads.</a:t>
            </a:r>
          </a:p>
        </p:txBody>
      </p:sp>
      <p:sp>
        <p:nvSpPr>
          <p:cNvPr id="7" name="TextBox 6"/>
          <p:cNvSpPr txBox="1"/>
          <p:nvPr/>
        </p:nvSpPr>
        <p:spPr>
          <a:xfrm>
            <a:off x="6406005" y="5967780"/>
            <a:ext cx="5111271" cy="830997"/>
          </a:xfrm>
          <a:prstGeom prst="rect">
            <a:avLst/>
          </a:prstGeom>
          <a:solidFill>
            <a:srgbClr val="FFFF00"/>
          </a:solidFill>
          <a:ln>
            <a:solidFill>
              <a:srgbClr val="FF0000"/>
            </a:solidFill>
          </a:ln>
        </p:spPr>
        <p:txBody>
          <a:bodyPr wrap="none" rtlCol="0">
            <a:spAutoFit/>
          </a:bodyPr>
          <a:lstStyle/>
          <a:p>
            <a:r>
              <a:rPr lang="en-GB" dirty="0">
                <a:solidFill>
                  <a:srgbClr val="FF0000"/>
                </a:solidFill>
                <a:latin typeface="+mj-lt"/>
              </a:rPr>
              <a:t>Could drop this slide, it is not essential </a:t>
            </a:r>
          </a:p>
          <a:p>
            <a:r>
              <a:rPr lang="en-GB" dirty="0">
                <a:solidFill>
                  <a:srgbClr val="FF0000"/>
                </a:solidFill>
                <a:latin typeface="+mj-lt"/>
              </a:rPr>
              <a:t>If we keep it - any graphics to add here?</a:t>
            </a:r>
          </a:p>
        </p:txBody>
      </p:sp>
    </p:spTree>
    <p:extLst>
      <p:ext uri="{BB962C8B-B14F-4D97-AF65-F5344CB8AC3E}">
        <p14:creationId xmlns:p14="http://schemas.microsoft.com/office/powerpoint/2010/main" val="3243460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Validation</a:t>
            </a:r>
          </a:p>
        </p:txBody>
      </p:sp>
      <p:sp>
        <p:nvSpPr>
          <p:cNvPr id="3" name="Content Placeholder 2"/>
          <p:cNvSpPr>
            <a:spLocks noGrp="1"/>
          </p:cNvSpPr>
          <p:nvPr>
            <p:ph idx="1"/>
          </p:nvPr>
        </p:nvSpPr>
        <p:spPr>
          <a:xfrm>
            <a:off x="808891" y="6816426"/>
            <a:ext cx="12787923" cy="2098974"/>
          </a:xfrm>
        </p:spPr>
        <p:txBody>
          <a:bodyPr>
            <a:normAutofit fontScale="62500" lnSpcReduction="20000"/>
          </a:bodyPr>
          <a:lstStyle/>
          <a:p>
            <a:r>
              <a:rPr lang="en-US" dirty="0">
                <a:solidFill>
                  <a:schemeClr val="bg1"/>
                </a:solidFill>
              </a:rPr>
              <a:t>Linking non-city points in the GRUMP settlements layer to its closest city</a:t>
            </a:r>
          </a:p>
          <a:p>
            <a:r>
              <a:rPr lang="en-US" dirty="0">
                <a:solidFill>
                  <a:schemeClr val="bg1"/>
                </a:solidFill>
              </a:rPr>
              <a:t>Query the Google Maps Driving Directions API to extract travel times</a:t>
            </a:r>
          </a:p>
          <a:p>
            <a:r>
              <a:rPr lang="en-US" dirty="0">
                <a:solidFill>
                  <a:schemeClr val="bg1"/>
                </a:solidFill>
              </a:rPr>
              <a:t>Direction of the disparity was also informative  </a:t>
            </a:r>
          </a:p>
          <a:p>
            <a:pPr lvl="1"/>
            <a:r>
              <a:rPr lang="en-US" dirty="0">
                <a:solidFill>
                  <a:schemeClr val="bg1"/>
                </a:solidFill>
              </a:rPr>
              <a:t>For most of the world the MAP was faster than the API</a:t>
            </a:r>
          </a:p>
          <a:p>
            <a:pPr lvl="1"/>
            <a:r>
              <a:rPr lang="en-US" dirty="0">
                <a:solidFill>
                  <a:schemeClr val="bg1"/>
                </a:solidFill>
              </a:rPr>
              <a:t>Exception was China, where we could not get Google Roads data (which highlights the importance of both roads layers)</a:t>
            </a:r>
          </a:p>
          <a:p>
            <a:endParaRPr lang="en-US" dirty="0">
              <a:solidFill>
                <a:schemeClr val="bg1"/>
              </a:solidFill>
            </a:endParaRPr>
          </a:p>
          <a:p>
            <a:pPr marL="0" indent="0">
              <a:buNone/>
            </a:pPr>
            <a:endParaRPr lang="en-US" dirty="0">
              <a:solidFill>
                <a:schemeClr val="bg1"/>
              </a:solidFill>
            </a:endParaRPr>
          </a:p>
          <a:p>
            <a:pPr lvl="1"/>
            <a:endParaRPr lang="en-US" dirty="0">
              <a:solidFill>
                <a:schemeClr val="bg1"/>
              </a:solidFill>
            </a:endParaRPr>
          </a:p>
        </p:txBody>
      </p:sp>
      <p:pic>
        <p:nvPicPr>
          <p:cNvPr id="6" name="Picture 5">
            <a:extLst>
              <a:ext uri="{FF2B5EF4-FFF2-40B4-BE49-F238E27FC236}">
                <a16:creationId xmlns:a16="http://schemas.microsoft.com/office/drawing/2014/main" xmlns="" id="{66BDF75F-B9CF-0A4F-A012-7CF216045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1508" y="167053"/>
            <a:ext cx="8569569" cy="6427177"/>
          </a:xfrm>
          <a:prstGeom prst="rect">
            <a:avLst/>
          </a:prstGeom>
        </p:spPr>
      </p:pic>
    </p:spTree>
    <p:extLst>
      <p:ext uri="{BB962C8B-B14F-4D97-AF65-F5344CB8AC3E}">
        <p14:creationId xmlns:p14="http://schemas.microsoft.com/office/powerpoint/2010/main" val="1586652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75888" y="1991360"/>
            <a:ext cx="10725445" cy="6938859"/>
          </a:xfrm>
          <a:prstGeom prst="rect">
            <a:avLst/>
          </a:prstGeom>
        </p:spPr>
      </p:pic>
      <p:sp>
        <p:nvSpPr>
          <p:cNvPr id="4" name="TextBox 3"/>
          <p:cNvSpPr txBox="1"/>
          <p:nvPr/>
        </p:nvSpPr>
        <p:spPr>
          <a:xfrm flipH="1">
            <a:off x="10443375" y="1144998"/>
            <a:ext cx="5560463" cy="2862322"/>
          </a:xfrm>
          <a:prstGeom prst="rect">
            <a:avLst/>
          </a:prstGeom>
          <a:solidFill>
            <a:srgbClr val="C00000"/>
          </a:solidFill>
        </p:spPr>
        <p:txBody>
          <a:bodyPr wrap="square" rtlCol="0">
            <a:spAutoFit/>
          </a:bodyPr>
          <a:lstStyle/>
          <a:p>
            <a:r>
              <a:rPr lang="it-IT" sz="3600" dirty="0">
                <a:solidFill>
                  <a:schemeClr val="bg1"/>
                </a:solidFill>
                <a:latin typeface="+mj-lt"/>
              </a:rPr>
              <a:t>In high income countries, 90% of people live within 1 hour of a city. </a:t>
            </a:r>
          </a:p>
          <a:p>
            <a:endParaRPr lang="it-IT" sz="3600" dirty="0">
              <a:solidFill>
                <a:schemeClr val="bg1"/>
              </a:solidFill>
              <a:latin typeface="+mj-lt"/>
            </a:endParaRPr>
          </a:p>
          <a:p>
            <a:r>
              <a:rPr lang="it-IT" sz="3600" dirty="0">
                <a:solidFill>
                  <a:schemeClr val="bg1"/>
                </a:solidFill>
                <a:latin typeface="+mj-lt"/>
              </a:rPr>
              <a:t>In low income, only 50% do</a:t>
            </a:r>
            <a:endParaRPr lang="en-GB" sz="3600" dirty="0">
              <a:solidFill>
                <a:schemeClr val="bg1"/>
              </a:solidFill>
              <a:latin typeface="+mj-lt"/>
            </a:endParaRPr>
          </a:p>
        </p:txBody>
      </p:sp>
      <p:sp>
        <p:nvSpPr>
          <p:cNvPr id="6"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a:solidFill>
                  <a:srgbClr val="FFC000"/>
                </a:solidFill>
              </a:rPr>
              <a:t>Relevance for rural development - global</a:t>
            </a:r>
            <a:endParaRPr lang="en-US" sz="3300" b="1" dirty="0">
              <a:solidFill>
                <a:srgbClr val="FFC000"/>
              </a:solidFill>
            </a:endParaRPr>
          </a:p>
        </p:txBody>
      </p:sp>
    </p:spTree>
    <p:extLst>
      <p:ext uri="{BB962C8B-B14F-4D97-AF65-F5344CB8AC3E}">
        <p14:creationId xmlns:p14="http://schemas.microsoft.com/office/powerpoint/2010/main" val="166341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a:solidFill>
                  <a:srgbClr val="FFC000"/>
                </a:solidFill>
              </a:rPr>
              <a:t>Relevance for rural development - local</a:t>
            </a:r>
            <a:endParaRPr lang="en-US" sz="3300" b="1" dirty="0">
              <a:solidFill>
                <a:srgbClr val="FFC000"/>
              </a:solidFill>
            </a:endParaRPr>
          </a:p>
        </p:txBody>
      </p:sp>
      <p:sp>
        <p:nvSpPr>
          <p:cNvPr id="14" name="Rectangle 13"/>
          <p:cNvSpPr/>
          <p:nvPr/>
        </p:nvSpPr>
        <p:spPr>
          <a:xfrm>
            <a:off x="293846" y="1038264"/>
            <a:ext cx="15676045" cy="3416320"/>
          </a:xfrm>
          <a:prstGeom prst="rect">
            <a:avLst/>
          </a:prstGeom>
        </p:spPr>
        <p:txBody>
          <a:bodyPr wrap="square">
            <a:spAutoFit/>
          </a:bodyPr>
          <a:lstStyle/>
          <a:p>
            <a:r>
              <a:rPr lang="en-US" sz="3600" dirty="0" smtClean="0">
                <a:solidFill>
                  <a:schemeClr val="bg1"/>
                </a:solidFill>
                <a:latin typeface="+mj-lt"/>
              </a:rPr>
              <a:t>For subnational analysis we </a:t>
            </a:r>
            <a:r>
              <a:rPr lang="en-US" sz="3600" dirty="0">
                <a:solidFill>
                  <a:schemeClr val="bg1"/>
                </a:solidFill>
                <a:latin typeface="+mj-lt"/>
              </a:rPr>
              <a:t>utilized surveys </a:t>
            </a:r>
            <a:r>
              <a:rPr lang="en-US" sz="3600" dirty="0" smtClean="0">
                <a:solidFill>
                  <a:schemeClr val="bg1"/>
                </a:solidFill>
                <a:latin typeface="+mj-lt"/>
              </a:rPr>
              <a:t>collected </a:t>
            </a:r>
            <a:r>
              <a:rPr lang="en-US" sz="3600" dirty="0">
                <a:solidFill>
                  <a:schemeClr val="bg1"/>
                </a:solidFill>
                <a:latin typeface="+mj-lt"/>
              </a:rPr>
              <a:t>by the Demographic and Health Surveys (DHS) </a:t>
            </a:r>
            <a:r>
              <a:rPr lang="en-US" sz="3600" dirty="0" smtClean="0">
                <a:solidFill>
                  <a:schemeClr val="bg1"/>
                </a:solidFill>
                <a:latin typeface="+mj-lt"/>
              </a:rPr>
              <a:t>program. </a:t>
            </a:r>
            <a:endParaRPr lang="en-US" sz="3600" dirty="0">
              <a:solidFill>
                <a:schemeClr val="bg1"/>
              </a:solidFill>
              <a:latin typeface="+mj-lt"/>
            </a:endParaRPr>
          </a:p>
          <a:p>
            <a:endParaRPr lang="en-US" sz="3600" dirty="0">
              <a:solidFill>
                <a:schemeClr val="bg1"/>
              </a:solidFill>
              <a:latin typeface="+mj-lt"/>
            </a:endParaRPr>
          </a:p>
          <a:p>
            <a:r>
              <a:rPr lang="en-US" sz="3600" dirty="0">
                <a:solidFill>
                  <a:schemeClr val="bg1"/>
                </a:solidFill>
                <a:latin typeface="+mj-lt"/>
              </a:rPr>
              <a:t>We used 66,768 household clusters, from 122 unique surveys spanning 52 countries, which were aggregated from nearly 1.77 million surveyed households to look at the relationships between access and rural wealth, health and education.</a:t>
            </a:r>
          </a:p>
        </p:txBody>
      </p:sp>
      <p:pic>
        <p:nvPicPr>
          <p:cNvPr id="20482" name="Picture 2" descr="Image result for dhs surv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29" y="8122920"/>
            <a:ext cx="4269978" cy="1042669"/>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Credit: Joanna Lowell, The DHS Program.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3874" y="5040000"/>
            <a:ext cx="5472000" cy="4104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117499" y="8665527"/>
            <a:ext cx="5278120" cy="461665"/>
          </a:xfrm>
          <a:prstGeom prst="rect">
            <a:avLst/>
          </a:prstGeom>
        </p:spPr>
        <p:txBody>
          <a:bodyPr wrap="square">
            <a:spAutoFit/>
          </a:bodyPr>
          <a:lstStyle/>
          <a:p>
            <a:pPr algn="ctr" fontAlgn="base"/>
            <a:r>
              <a:rPr lang="en-US" dirty="0">
                <a:solidFill>
                  <a:schemeClr val="bg1"/>
                </a:solidFill>
                <a:latin typeface="+mj-lt"/>
              </a:rPr>
              <a:t>Credit: Joanna Lowell, The DHS Program</a:t>
            </a:r>
            <a:endParaRPr lang="en-GB" dirty="0">
              <a:solidFill>
                <a:schemeClr val="bg1"/>
              </a:solidFill>
              <a:latin typeface="+mj-lt"/>
            </a:endParaRPr>
          </a:p>
        </p:txBody>
      </p:sp>
      <p:pic>
        <p:nvPicPr>
          <p:cNvPr id="20488" name="Picture 8" descr="https://png.unfpa.org/sites/default/files/styles/news_detail_style/public/news/DHS%20interview%203_680X434%20FEATURE%20FINAL.jpg?itok=xF2RJDs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0274" y="5040000"/>
            <a:ext cx="6430230" cy="4104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779794" y="8620858"/>
            <a:ext cx="3766800" cy="461665"/>
          </a:xfrm>
          <a:prstGeom prst="rect">
            <a:avLst/>
          </a:prstGeom>
        </p:spPr>
        <p:txBody>
          <a:bodyPr wrap="none">
            <a:spAutoFit/>
          </a:bodyPr>
          <a:lstStyle/>
          <a:p>
            <a:r>
              <a:rPr lang="en-GB" dirty="0">
                <a:solidFill>
                  <a:schemeClr val="bg1"/>
                </a:solidFill>
                <a:latin typeface="+mj-lt"/>
              </a:rPr>
              <a:t>Photo: UNFPA/ Emma </a:t>
            </a:r>
            <a:r>
              <a:rPr lang="en-GB" dirty="0" err="1">
                <a:solidFill>
                  <a:schemeClr val="bg1"/>
                </a:solidFill>
                <a:latin typeface="+mj-lt"/>
              </a:rPr>
              <a:t>Powan</a:t>
            </a:r>
            <a:endParaRPr lang="en-GB" dirty="0">
              <a:solidFill>
                <a:schemeClr val="bg1"/>
              </a:solidFill>
              <a:latin typeface="+mj-lt"/>
            </a:endParaRPr>
          </a:p>
        </p:txBody>
      </p:sp>
    </p:spTree>
    <p:extLst>
      <p:ext uri="{BB962C8B-B14F-4D97-AF65-F5344CB8AC3E}">
        <p14:creationId xmlns:p14="http://schemas.microsoft.com/office/powerpoint/2010/main" val="30680815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174032"/>
            <a:ext cx="16256000" cy="7427760"/>
          </a:xfrm>
          <a:prstGeom prst="rect">
            <a:avLst/>
          </a:prstGeom>
        </p:spPr>
      </p:pic>
      <p:pic>
        <p:nvPicPr>
          <p:cNvPr id="10" name="Picture 9"/>
          <p:cNvPicPr>
            <a:picLocks noChangeAspect="1"/>
          </p:cNvPicPr>
          <p:nvPr/>
        </p:nvPicPr>
        <p:blipFill>
          <a:blip r:embed="rId3"/>
          <a:stretch>
            <a:fillRect/>
          </a:stretch>
        </p:blipFill>
        <p:spPr>
          <a:xfrm>
            <a:off x="0" y="1266535"/>
            <a:ext cx="16256000" cy="7345464"/>
          </a:xfrm>
          <a:prstGeom prst="rect">
            <a:avLst/>
          </a:prstGeom>
        </p:spPr>
      </p:pic>
      <p:pic>
        <p:nvPicPr>
          <p:cNvPr id="11" name="Picture 10"/>
          <p:cNvPicPr>
            <a:picLocks noChangeAspect="1"/>
          </p:cNvPicPr>
          <p:nvPr/>
        </p:nvPicPr>
        <p:blipFill>
          <a:blip r:embed="rId4"/>
          <a:stretch>
            <a:fillRect/>
          </a:stretch>
        </p:blipFill>
        <p:spPr>
          <a:xfrm>
            <a:off x="0" y="1266535"/>
            <a:ext cx="16256000" cy="7165168"/>
          </a:xfrm>
          <a:prstGeom prst="rect">
            <a:avLst/>
          </a:prstGeom>
        </p:spPr>
      </p:pic>
      <p:sp>
        <p:nvSpPr>
          <p:cNvPr id="12" name="TextBox 11"/>
          <p:cNvSpPr txBox="1"/>
          <p:nvPr/>
        </p:nvSpPr>
        <p:spPr>
          <a:xfrm>
            <a:off x="2564436" y="1848252"/>
            <a:ext cx="10892484" cy="646331"/>
          </a:xfrm>
          <a:prstGeom prst="rect">
            <a:avLst/>
          </a:prstGeom>
          <a:solidFill>
            <a:srgbClr val="C00000"/>
          </a:solidFill>
        </p:spPr>
        <p:txBody>
          <a:bodyPr wrap="square" rtlCol="0">
            <a:spAutoFit/>
          </a:bodyPr>
          <a:lstStyle/>
          <a:p>
            <a:pPr algn="ctr"/>
            <a:r>
              <a:rPr lang="it-IT" sz="3600" dirty="0">
                <a:solidFill>
                  <a:schemeClr val="bg1"/>
                </a:solidFill>
                <a:latin typeface="+mj-lt"/>
              </a:rPr>
              <a:t>Better access correlates with better rural livelihoods</a:t>
            </a:r>
            <a:endParaRPr lang="en-GB" sz="3600" dirty="0">
              <a:solidFill>
                <a:schemeClr val="bg1"/>
              </a:solidFill>
              <a:latin typeface="+mj-lt"/>
            </a:endParaRPr>
          </a:p>
        </p:txBody>
      </p:sp>
      <p:sp>
        <p:nvSpPr>
          <p:cNvPr id="3" name="Rectangle 2"/>
          <p:cNvSpPr/>
          <p:nvPr/>
        </p:nvSpPr>
        <p:spPr>
          <a:xfrm>
            <a:off x="0" y="8767305"/>
            <a:ext cx="2284536" cy="338554"/>
          </a:xfrm>
          <a:prstGeom prst="rect">
            <a:avLst/>
          </a:prstGeom>
        </p:spPr>
        <p:txBody>
          <a:bodyPr wrap="none">
            <a:spAutoFit/>
          </a:bodyPr>
          <a:lstStyle/>
          <a:p>
            <a:r>
              <a:rPr lang="en-GB" sz="1600" dirty="0">
                <a:solidFill>
                  <a:schemeClr val="bg1"/>
                </a:solidFill>
                <a:latin typeface="+mj-lt"/>
              </a:rPr>
              <a:t>https://dhsprogram.com/</a:t>
            </a:r>
          </a:p>
        </p:txBody>
      </p:sp>
      <p:sp>
        <p:nvSpPr>
          <p:cNvPr id="13"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a:solidFill>
                  <a:srgbClr val="FFC000"/>
                </a:solidFill>
              </a:rPr>
              <a:t>Relevance for rural development - local</a:t>
            </a:r>
            <a:endParaRPr lang="en-US" sz="3300" b="1" dirty="0">
              <a:solidFill>
                <a:srgbClr val="FFC000"/>
              </a:solidFill>
            </a:endParaRPr>
          </a:p>
        </p:txBody>
      </p:sp>
    </p:spTree>
    <p:extLst>
      <p:ext uri="{BB962C8B-B14F-4D97-AF65-F5344CB8AC3E}">
        <p14:creationId xmlns:p14="http://schemas.microsoft.com/office/powerpoint/2010/main" val="366307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604533" y="5847293"/>
            <a:ext cx="5088499" cy="3165475"/>
          </a:xfrm>
          <a:prstGeom prst="rect">
            <a:avLst/>
          </a:prstGeom>
        </p:spPr>
      </p:pic>
      <p:pic>
        <p:nvPicPr>
          <p:cNvPr id="4" name="Picture 3"/>
          <p:cNvPicPr>
            <a:picLocks noChangeAspect="1"/>
          </p:cNvPicPr>
          <p:nvPr/>
        </p:nvPicPr>
        <p:blipFill>
          <a:blip r:embed="rId4"/>
          <a:stretch>
            <a:fillRect/>
          </a:stretch>
        </p:blipFill>
        <p:spPr>
          <a:xfrm>
            <a:off x="5502081" y="5838613"/>
            <a:ext cx="5102455" cy="3174155"/>
          </a:xfrm>
          <a:prstGeom prst="rect">
            <a:avLst/>
          </a:prstGeom>
        </p:spPr>
      </p:pic>
      <p:pic>
        <p:nvPicPr>
          <p:cNvPr id="6" name="Picture 5"/>
          <p:cNvPicPr>
            <a:picLocks noChangeAspect="1"/>
          </p:cNvPicPr>
          <p:nvPr/>
        </p:nvPicPr>
        <p:blipFill>
          <a:blip r:embed="rId5"/>
          <a:stretch>
            <a:fillRect/>
          </a:stretch>
        </p:blipFill>
        <p:spPr>
          <a:xfrm>
            <a:off x="399627" y="5838613"/>
            <a:ext cx="5102453" cy="3174155"/>
          </a:xfrm>
          <a:prstGeom prst="rect">
            <a:avLst/>
          </a:prstGeom>
        </p:spPr>
      </p:pic>
      <p:sp>
        <p:nvSpPr>
          <p:cNvPr id="7"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smtClean="0">
                <a:solidFill>
                  <a:srgbClr val="FFC000"/>
                </a:solidFill>
              </a:rPr>
              <a:t>How to use the data </a:t>
            </a:r>
            <a:r>
              <a:rPr lang="en-US" sz="6000" b="1" dirty="0">
                <a:solidFill>
                  <a:srgbClr val="FFC000"/>
                </a:solidFill>
              </a:rPr>
              <a:t>and </a:t>
            </a:r>
            <a:r>
              <a:rPr lang="en-US" sz="6000" b="1" dirty="0" smtClean="0">
                <a:solidFill>
                  <a:srgbClr val="FFC000"/>
                </a:solidFill>
              </a:rPr>
              <a:t>models</a:t>
            </a:r>
            <a:endParaRPr lang="en-US" sz="3300" b="1" dirty="0">
              <a:solidFill>
                <a:srgbClr val="FFC000"/>
              </a:solidFill>
            </a:endParaRPr>
          </a:p>
        </p:txBody>
      </p:sp>
      <p:sp>
        <p:nvSpPr>
          <p:cNvPr id="10" name="Rectangle 9"/>
          <p:cNvSpPr/>
          <p:nvPr/>
        </p:nvSpPr>
        <p:spPr>
          <a:xfrm>
            <a:off x="293846" y="1038264"/>
            <a:ext cx="15676045" cy="1754326"/>
          </a:xfrm>
          <a:prstGeom prst="rect">
            <a:avLst/>
          </a:prstGeom>
        </p:spPr>
        <p:txBody>
          <a:bodyPr wrap="square">
            <a:spAutoFit/>
          </a:bodyPr>
          <a:lstStyle/>
          <a:p>
            <a:pPr marL="571500" indent="-571500">
              <a:buFont typeface="Wingdings" panose="05000000000000000000" pitchFamily="2" charset="2"/>
              <a:buChar char="§"/>
            </a:pPr>
            <a:r>
              <a:rPr lang="nl-NL" sz="3600" dirty="0">
                <a:solidFill>
                  <a:schemeClr val="bg1"/>
                </a:solidFill>
                <a:latin typeface="+mj-lt"/>
              </a:rPr>
              <a:t>The </a:t>
            </a:r>
            <a:r>
              <a:rPr lang="nl-NL" sz="3600" dirty="0" err="1">
                <a:solidFill>
                  <a:srgbClr val="FFC000"/>
                </a:solidFill>
                <a:latin typeface="+mj-lt"/>
                <a:hlinkClick r:id="rId6"/>
              </a:rPr>
              <a:t>CumulativeCost</a:t>
            </a:r>
            <a:r>
              <a:rPr lang="nl-NL" sz="3600" dirty="0">
                <a:solidFill>
                  <a:schemeClr val="bg1"/>
                </a:solidFill>
                <a:latin typeface="+mj-lt"/>
              </a:rPr>
              <a:t> </a:t>
            </a:r>
            <a:r>
              <a:rPr lang="nl-NL" sz="3600" dirty="0" err="1">
                <a:solidFill>
                  <a:schemeClr val="bg1"/>
                </a:solidFill>
                <a:latin typeface="+mj-lt"/>
              </a:rPr>
              <a:t>function</a:t>
            </a:r>
            <a:r>
              <a:rPr lang="nl-NL" sz="3600" dirty="0">
                <a:solidFill>
                  <a:schemeClr val="bg1"/>
                </a:solidFill>
                <a:latin typeface="+mj-lt"/>
              </a:rPr>
              <a:t> is </a:t>
            </a:r>
            <a:r>
              <a:rPr lang="nl-NL" sz="3600" dirty="0" err="1" smtClean="0">
                <a:solidFill>
                  <a:schemeClr val="bg1"/>
                </a:solidFill>
                <a:latin typeface="+mj-lt"/>
              </a:rPr>
              <a:t>available</a:t>
            </a:r>
            <a:r>
              <a:rPr lang="nl-NL" sz="3600" dirty="0" smtClean="0">
                <a:solidFill>
                  <a:schemeClr val="bg1"/>
                </a:solidFill>
                <a:latin typeface="+mj-lt"/>
              </a:rPr>
              <a:t> in GEE.</a:t>
            </a:r>
            <a:endParaRPr lang="nl-NL" sz="3600" dirty="0">
              <a:solidFill>
                <a:schemeClr val="bg1"/>
              </a:solidFill>
              <a:latin typeface="+mj-lt"/>
            </a:endParaRPr>
          </a:p>
          <a:p>
            <a:pPr marL="571500" indent="-571500">
              <a:buFont typeface="Wingdings" panose="05000000000000000000" pitchFamily="2" charset="2"/>
              <a:buChar char="§"/>
            </a:pPr>
            <a:r>
              <a:rPr lang="nl-NL" sz="3600" dirty="0">
                <a:solidFill>
                  <a:schemeClr val="bg1"/>
                </a:solidFill>
                <a:latin typeface="+mj-lt"/>
              </a:rPr>
              <a:t>The </a:t>
            </a:r>
            <a:r>
              <a:rPr lang="nl-NL" sz="3600" dirty="0">
                <a:solidFill>
                  <a:schemeClr val="bg1"/>
                </a:solidFill>
                <a:latin typeface="+mj-lt"/>
                <a:hlinkClick r:id="rId7"/>
              </a:rPr>
              <a:t>friction</a:t>
            </a:r>
            <a:r>
              <a:rPr lang="nl-NL" sz="3600" dirty="0">
                <a:solidFill>
                  <a:schemeClr val="bg1"/>
                </a:solidFill>
                <a:latin typeface="+mj-lt"/>
              </a:rPr>
              <a:t> </a:t>
            </a:r>
            <a:r>
              <a:rPr lang="nl-NL" sz="3600" dirty="0" err="1">
                <a:solidFill>
                  <a:schemeClr val="bg1"/>
                </a:solidFill>
                <a:latin typeface="+mj-lt"/>
              </a:rPr>
              <a:t>and</a:t>
            </a:r>
            <a:r>
              <a:rPr lang="nl-NL" sz="3600" dirty="0">
                <a:solidFill>
                  <a:schemeClr val="bg1"/>
                </a:solidFill>
                <a:latin typeface="+mj-lt"/>
              </a:rPr>
              <a:t> </a:t>
            </a:r>
            <a:r>
              <a:rPr lang="nl-NL" sz="3600" dirty="0" err="1">
                <a:solidFill>
                  <a:schemeClr val="bg1"/>
                </a:solidFill>
                <a:latin typeface="+mj-lt"/>
                <a:hlinkClick r:id="rId8"/>
              </a:rPr>
              <a:t>travel</a:t>
            </a:r>
            <a:r>
              <a:rPr lang="nl-NL" sz="3600" dirty="0">
                <a:solidFill>
                  <a:schemeClr val="bg1"/>
                </a:solidFill>
                <a:latin typeface="+mj-lt"/>
                <a:hlinkClick r:id="rId8"/>
              </a:rPr>
              <a:t> time</a:t>
            </a:r>
            <a:r>
              <a:rPr lang="nl-NL" sz="3600" dirty="0">
                <a:solidFill>
                  <a:schemeClr val="bg1"/>
                </a:solidFill>
                <a:latin typeface="+mj-lt"/>
              </a:rPr>
              <a:t> datasets are </a:t>
            </a:r>
            <a:r>
              <a:rPr lang="nl-NL" sz="3600" dirty="0" err="1">
                <a:solidFill>
                  <a:schemeClr val="bg1"/>
                </a:solidFill>
                <a:latin typeface="+mj-lt"/>
              </a:rPr>
              <a:t>also</a:t>
            </a:r>
            <a:r>
              <a:rPr lang="nl-NL" sz="3600" dirty="0">
                <a:solidFill>
                  <a:schemeClr val="bg1"/>
                </a:solidFill>
                <a:latin typeface="+mj-lt"/>
              </a:rPr>
              <a:t> in GEE.</a:t>
            </a:r>
          </a:p>
          <a:p>
            <a:pPr marL="571500" indent="-571500">
              <a:buFont typeface="Wingdings" panose="05000000000000000000" pitchFamily="2" charset="2"/>
              <a:buChar char="§"/>
            </a:pPr>
            <a:r>
              <a:rPr lang="nl-NL" sz="3600" dirty="0">
                <a:solidFill>
                  <a:schemeClr val="bg1"/>
                </a:solidFill>
                <a:latin typeface="+mj-lt"/>
              </a:rPr>
              <a:t>The </a:t>
            </a:r>
            <a:r>
              <a:rPr lang="nl-NL" sz="3600" dirty="0" err="1">
                <a:solidFill>
                  <a:schemeClr val="bg1"/>
                </a:solidFill>
                <a:latin typeface="+mj-lt"/>
                <a:hlinkClick r:id="rId9"/>
              </a:rPr>
              <a:t>layers</a:t>
            </a:r>
            <a:r>
              <a:rPr lang="nl-NL" sz="3600" dirty="0">
                <a:solidFill>
                  <a:schemeClr val="bg1"/>
                </a:solidFill>
                <a:latin typeface="+mj-lt"/>
                <a:hlinkClick r:id="rId9"/>
              </a:rPr>
              <a:t> </a:t>
            </a:r>
            <a:r>
              <a:rPr lang="nl-NL" sz="3600" dirty="0" err="1">
                <a:solidFill>
                  <a:schemeClr val="bg1"/>
                </a:solidFill>
                <a:latin typeface="+mj-lt"/>
                <a:hlinkClick r:id="rId9"/>
              </a:rPr>
              <a:t>and</a:t>
            </a:r>
            <a:r>
              <a:rPr lang="nl-NL" sz="3600" dirty="0">
                <a:solidFill>
                  <a:schemeClr val="bg1"/>
                </a:solidFill>
                <a:latin typeface="+mj-lt"/>
                <a:hlinkClick r:id="rId9"/>
              </a:rPr>
              <a:t> tools</a:t>
            </a:r>
            <a:r>
              <a:rPr lang="nl-NL" sz="3600" dirty="0">
                <a:solidFill>
                  <a:schemeClr val="bg1"/>
                </a:solidFill>
                <a:latin typeface="+mj-lt"/>
              </a:rPr>
              <a:t> are </a:t>
            </a:r>
            <a:r>
              <a:rPr lang="nl-NL" sz="3600" dirty="0" err="1">
                <a:solidFill>
                  <a:schemeClr val="bg1"/>
                </a:solidFill>
                <a:latin typeface="+mj-lt"/>
              </a:rPr>
              <a:t>available</a:t>
            </a:r>
            <a:r>
              <a:rPr lang="nl-NL" sz="3600" dirty="0">
                <a:solidFill>
                  <a:schemeClr val="bg1"/>
                </a:solidFill>
                <a:latin typeface="+mj-lt"/>
              </a:rPr>
              <a:t> </a:t>
            </a:r>
            <a:r>
              <a:rPr lang="nl-NL" sz="3600" dirty="0" err="1">
                <a:solidFill>
                  <a:schemeClr val="bg1"/>
                </a:solidFill>
                <a:latin typeface="+mj-lt"/>
              </a:rPr>
              <a:t>outside</a:t>
            </a:r>
            <a:r>
              <a:rPr lang="nl-NL" sz="3600" dirty="0">
                <a:solidFill>
                  <a:schemeClr val="bg1"/>
                </a:solidFill>
                <a:latin typeface="+mj-lt"/>
              </a:rPr>
              <a:t> GEE </a:t>
            </a:r>
            <a:r>
              <a:rPr lang="nl-NL" sz="3600" dirty="0" smtClean="0">
                <a:solidFill>
                  <a:schemeClr val="bg1"/>
                </a:solidFill>
                <a:latin typeface="+mj-lt"/>
              </a:rPr>
              <a:t>as </a:t>
            </a:r>
            <a:r>
              <a:rPr lang="nl-NL" sz="3600" dirty="0">
                <a:solidFill>
                  <a:schemeClr val="bg1"/>
                </a:solidFill>
                <a:latin typeface="+mj-lt"/>
              </a:rPr>
              <a:t>GEOTIFFS </a:t>
            </a:r>
            <a:r>
              <a:rPr lang="nl-NL" sz="3600" dirty="0" err="1">
                <a:solidFill>
                  <a:schemeClr val="bg1"/>
                </a:solidFill>
                <a:latin typeface="+mj-lt"/>
              </a:rPr>
              <a:t>under</a:t>
            </a:r>
            <a:r>
              <a:rPr lang="nl-NL" sz="3600" dirty="0">
                <a:solidFill>
                  <a:schemeClr val="bg1"/>
                </a:solidFill>
                <a:latin typeface="+mj-lt"/>
              </a:rPr>
              <a:t> a </a:t>
            </a:r>
            <a:r>
              <a:rPr lang="nl-NL" sz="3600" dirty="0" smtClean="0">
                <a:solidFill>
                  <a:schemeClr val="bg1"/>
                </a:solidFill>
                <a:latin typeface="+mj-lt"/>
              </a:rPr>
              <a:t>CC </a:t>
            </a:r>
            <a:r>
              <a:rPr lang="nl-NL" sz="3600" dirty="0" err="1" smtClean="0">
                <a:solidFill>
                  <a:schemeClr val="bg1"/>
                </a:solidFill>
                <a:latin typeface="+mj-lt"/>
              </a:rPr>
              <a:t>Licence</a:t>
            </a:r>
            <a:r>
              <a:rPr lang="nl-NL" sz="3600" dirty="0">
                <a:solidFill>
                  <a:schemeClr val="bg1"/>
                </a:solidFill>
                <a:latin typeface="+mj-lt"/>
              </a:rPr>
              <a:t>.</a:t>
            </a:r>
          </a:p>
        </p:txBody>
      </p:sp>
    </p:spTree>
    <p:extLst>
      <p:ext uri="{BB962C8B-B14F-4D97-AF65-F5344CB8AC3E}">
        <p14:creationId xmlns:p14="http://schemas.microsoft.com/office/powerpoint/2010/main" val="291219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1117600" y="3621916"/>
            <a:ext cx="7046411" cy="5113113"/>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3733" dirty="0">
              <a:solidFill>
                <a:schemeClr val="bg1"/>
              </a:solidFill>
              <a:latin typeface="+mj-lt"/>
            </a:endParaRPr>
          </a:p>
        </p:txBody>
      </p:sp>
      <p:sp>
        <p:nvSpPr>
          <p:cNvPr id="7"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6000" b="1" dirty="0">
                <a:solidFill>
                  <a:srgbClr val="FFC000"/>
                </a:solidFill>
              </a:rPr>
              <a:t>Better, but still not completely free and open</a:t>
            </a:r>
          </a:p>
        </p:txBody>
      </p:sp>
      <p:graphicFrame>
        <p:nvGraphicFramePr>
          <p:cNvPr id="3" name="Table 2"/>
          <p:cNvGraphicFramePr>
            <a:graphicFrameLocks noGrp="1"/>
          </p:cNvGraphicFramePr>
          <p:nvPr>
            <p:extLst>
              <p:ext uri="{D42A27DB-BD31-4B8C-83A1-F6EECF244321}">
                <p14:modId xmlns:p14="http://schemas.microsoft.com/office/powerpoint/2010/main" val="1896982504"/>
              </p:ext>
            </p:extLst>
          </p:nvPr>
        </p:nvGraphicFramePr>
        <p:xfrm>
          <a:off x="1117600" y="1208475"/>
          <a:ext cx="10149765" cy="7280430"/>
        </p:xfrm>
        <a:graphic>
          <a:graphicData uri="http://schemas.openxmlformats.org/drawingml/2006/table">
            <a:tbl>
              <a:tblPr firstRow="1" bandRow="1">
                <a:tableStyleId>{35758FB7-9AC5-4552-8A53-C91805E547FA}</a:tableStyleId>
              </a:tblPr>
              <a:tblGrid>
                <a:gridCol w="3383255">
                  <a:extLst>
                    <a:ext uri="{9D8B030D-6E8A-4147-A177-3AD203B41FA5}">
                      <a16:colId xmlns:a16="http://schemas.microsoft.com/office/drawing/2014/main" xmlns="" val="20000"/>
                    </a:ext>
                  </a:extLst>
                </a:gridCol>
                <a:gridCol w="3383255">
                  <a:extLst>
                    <a:ext uri="{9D8B030D-6E8A-4147-A177-3AD203B41FA5}">
                      <a16:colId xmlns:a16="http://schemas.microsoft.com/office/drawing/2014/main" xmlns="" val="20001"/>
                    </a:ext>
                  </a:extLst>
                </a:gridCol>
                <a:gridCol w="3383255">
                  <a:extLst>
                    <a:ext uri="{9D8B030D-6E8A-4147-A177-3AD203B41FA5}">
                      <a16:colId xmlns:a16="http://schemas.microsoft.com/office/drawing/2014/main" xmlns="" val="20002"/>
                    </a:ext>
                  </a:extLst>
                </a:gridCol>
              </a:tblGrid>
              <a:tr h="1456086">
                <a:tc>
                  <a:txBody>
                    <a:bodyPr/>
                    <a:lstStyle/>
                    <a:p>
                      <a:pPr>
                        <a:lnSpc>
                          <a:spcPct val="100000"/>
                        </a:lnSpc>
                      </a:pPr>
                      <a:endParaRPr lang="en-GB" sz="3600" dirty="0">
                        <a:solidFill>
                          <a:schemeClr val="bg1"/>
                        </a:solidFill>
                        <a:latin typeface="+mj-lt"/>
                      </a:endParaRPr>
                    </a:p>
                  </a:txBody>
                  <a:tcPr anchor="ctr">
                    <a:lnL w="6350" cap="flat" cmpd="sng" algn="ctr">
                      <a:noFill/>
                      <a:prstDash val="solid"/>
                      <a:miter lim="800000"/>
                    </a:lnL>
                    <a:lnR>
                      <a:noFill/>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000000"/>
                    </a:solidFill>
                  </a:tcPr>
                </a:tc>
                <a:tc>
                  <a:txBody>
                    <a:bodyPr/>
                    <a:lstStyle/>
                    <a:p>
                      <a:pPr algn="ctr">
                        <a:lnSpc>
                          <a:spcPct val="100000"/>
                        </a:lnSpc>
                      </a:pPr>
                      <a:r>
                        <a:rPr lang="en-US" sz="3600" b="1" dirty="0">
                          <a:solidFill>
                            <a:schemeClr val="bg1"/>
                          </a:solidFill>
                          <a:latin typeface="+mj-lt"/>
                        </a:rPr>
                        <a:t>2000</a:t>
                      </a:r>
                      <a:r>
                        <a:rPr lang="en-US" sz="3600" b="1" baseline="0" dirty="0">
                          <a:solidFill>
                            <a:schemeClr val="bg1"/>
                          </a:solidFill>
                          <a:latin typeface="+mj-lt"/>
                        </a:rPr>
                        <a:t> map</a:t>
                      </a:r>
                      <a:endParaRPr lang="en-GB" sz="3600" b="1" dirty="0">
                        <a:solidFill>
                          <a:schemeClr val="bg1"/>
                        </a:solidFill>
                        <a:latin typeface="+mj-lt"/>
                      </a:endParaRPr>
                    </a:p>
                  </a:txBody>
                  <a:tcPr anchor="ctr">
                    <a:lnL>
                      <a:noFill/>
                    </a:lnL>
                    <a:lnR>
                      <a:noFill/>
                    </a:lnR>
                    <a:lnT w="6350" cap="flat" cmpd="sng" algn="ctr">
                      <a:noFill/>
                      <a:prstDash val="solid"/>
                      <a:miter lim="800000"/>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lnSpc>
                          <a:spcPct val="100000"/>
                        </a:lnSpc>
                      </a:pPr>
                      <a:r>
                        <a:rPr lang="en-US" sz="3600" b="1" dirty="0">
                          <a:solidFill>
                            <a:schemeClr val="bg1"/>
                          </a:solidFill>
                          <a:latin typeface="+mj-lt"/>
                        </a:rPr>
                        <a:t>2015 map</a:t>
                      </a:r>
                      <a:endParaRPr lang="en-GB" sz="3600" b="1" dirty="0">
                        <a:solidFill>
                          <a:schemeClr val="bg1"/>
                        </a:solidFill>
                        <a:latin typeface="+mj-lt"/>
                      </a:endParaRPr>
                    </a:p>
                  </a:txBody>
                  <a:tcPr anchor="ctr">
                    <a:lnL>
                      <a:noFill/>
                    </a:lnL>
                    <a:lnR>
                      <a:noFill/>
                    </a:lnR>
                    <a:lnT w="6350" cap="flat" cmpd="sng" algn="ctr">
                      <a:noFill/>
                      <a:prstDash val="solid"/>
                      <a:miter lim="800000"/>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xmlns="" val="10000"/>
                  </a:ext>
                </a:extLst>
              </a:tr>
              <a:tr h="1456086">
                <a:tc>
                  <a:txBody>
                    <a:bodyPr/>
                    <a:lstStyle/>
                    <a:p>
                      <a:pPr>
                        <a:lnSpc>
                          <a:spcPct val="100000"/>
                        </a:lnSpc>
                      </a:pPr>
                      <a:r>
                        <a:rPr lang="en-US" sz="3600" b="1" dirty="0">
                          <a:solidFill>
                            <a:schemeClr val="bg1"/>
                          </a:solidFill>
                          <a:latin typeface="+mj-lt"/>
                        </a:rPr>
                        <a:t>Input</a:t>
                      </a:r>
                      <a:r>
                        <a:rPr lang="en-US" sz="3600" b="1" baseline="0" dirty="0">
                          <a:solidFill>
                            <a:schemeClr val="bg1"/>
                          </a:solidFill>
                          <a:latin typeface="+mj-lt"/>
                        </a:rPr>
                        <a:t> data</a:t>
                      </a:r>
                      <a:endParaRPr lang="en-GB" sz="3600" b="1" dirty="0">
                        <a:solidFill>
                          <a:schemeClr val="bg1"/>
                        </a:solidFill>
                        <a:latin typeface="+mj-lt"/>
                      </a:endParaRPr>
                    </a:p>
                  </a:txBody>
                  <a:tcPr anchor="ctr">
                    <a:lnL w="6350" cap="flat" cmpd="sng" algn="ctr">
                      <a:noFill/>
                      <a:prstDash val="solid"/>
                      <a:miter lim="800000"/>
                    </a:lnL>
                    <a:lnR w="38100" cap="flat" cmpd="sng" algn="ctr">
                      <a:solidFill>
                        <a:schemeClr val="tx1"/>
                      </a:solidFill>
                      <a:prstDash val="solid"/>
                      <a:round/>
                      <a:headEnd type="none" w="med" len="med"/>
                      <a:tailEnd type="none" w="med" len="med"/>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00000"/>
                    </a:solidFill>
                  </a:tcPr>
                </a:tc>
                <a:tc>
                  <a:txBody>
                    <a:bodyPr/>
                    <a:lstStyle/>
                    <a:p>
                      <a:pPr algn="ctr">
                        <a:lnSpc>
                          <a:spcPct val="100000"/>
                        </a:lnSpc>
                      </a:pPr>
                      <a:r>
                        <a:rPr lang="en-US" sz="3600" b="0" dirty="0">
                          <a:solidFill>
                            <a:schemeClr val="bg1"/>
                          </a:solidFill>
                          <a:latin typeface="+mj-lt"/>
                        </a:rPr>
                        <a:t>Open </a:t>
                      </a:r>
                      <a:r>
                        <a:rPr lang="en-US" sz="3600" b="0" dirty="0" smtClean="0">
                          <a:solidFill>
                            <a:schemeClr val="bg1"/>
                          </a:solidFill>
                          <a:latin typeface="+mj-lt"/>
                        </a:rPr>
                        <a:t>License </a:t>
                      </a:r>
                      <a:r>
                        <a:rPr lang="en-US" sz="3600" b="0" dirty="0">
                          <a:solidFill>
                            <a:schemeClr val="bg1"/>
                          </a:solidFill>
                          <a:latin typeface="+mj-lt"/>
                        </a:rPr>
                        <a:t>and</a:t>
                      </a:r>
                      <a:r>
                        <a:rPr lang="en-US" sz="3600" b="0" baseline="0" dirty="0">
                          <a:solidFill>
                            <a:schemeClr val="bg1"/>
                          </a:solidFill>
                          <a:latin typeface="+mj-lt"/>
                        </a:rPr>
                        <a:t> static</a:t>
                      </a:r>
                      <a:endParaRPr lang="en-GB" sz="3600" b="0" dirty="0">
                        <a:solidFill>
                          <a:schemeClr val="bg1"/>
                        </a:solidFill>
                        <a:latin typeface="+mj-lt"/>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lnSpc>
                          <a:spcPct val="100000"/>
                        </a:lnSpc>
                      </a:pPr>
                      <a:r>
                        <a:rPr lang="en-US" sz="3600" b="0" dirty="0">
                          <a:solidFill>
                            <a:schemeClr val="bg1"/>
                          </a:solidFill>
                          <a:latin typeface="+mj-lt"/>
                        </a:rPr>
                        <a:t>Mostly open, mostly</a:t>
                      </a:r>
                      <a:r>
                        <a:rPr lang="en-US" sz="3600" b="0" baseline="0" dirty="0">
                          <a:solidFill>
                            <a:schemeClr val="bg1"/>
                          </a:solidFill>
                          <a:latin typeface="+mj-lt"/>
                        </a:rPr>
                        <a:t> static</a:t>
                      </a:r>
                      <a:endParaRPr lang="en-GB" sz="3600" b="0" dirty="0">
                        <a:solidFill>
                          <a:schemeClr val="bg1"/>
                        </a:solidFill>
                        <a:latin typeface="+mj-lt"/>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xmlns="" val="10001"/>
                  </a:ext>
                </a:extLst>
              </a:tr>
              <a:tr h="1456086">
                <a:tc>
                  <a:txBody>
                    <a:bodyPr/>
                    <a:lstStyle/>
                    <a:p>
                      <a:pPr>
                        <a:lnSpc>
                          <a:spcPct val="100000"/>
                        </a:lnSpc>
                      </a:pPr>
                      <a:r>
                        <a:rPr lang="en-US" sz="3600" b="1" dirty="0">
                          <a:solidFill>
                            <a:schemeClr val="bg1"/>
                          </a:solidFill>
                          <a:latin typeface="+mj-lt"/>
                        </a:rPr>
                        <a:t>Processing</a:t>
                      </a:r>
                      <a:endParaRPr lang="en-GB" sz="3600" b="1" dirty="0">
                        <a:solidFill>
                          <a:schemeClr val="bg1"/>
                        </a:solidFill>
                        <a:latin typeface="+mj-lt"/>
                      </a:endParaRPr>
                    </a:p>
                  </a:txBody>
                  <a:tcPr anchor="ctr">
                    <a:lnL w="6350" cap="flat" cmpd="sng" algn="ctr">
                      <a:noFill/>
                      <a:prstDash val="solid"/>
                      <a:miter lim="800000"/>
                    </a:lnL>
                    <a:lnR w="381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00000"/>
                    </a:solidFill>
                  </a:tcPr>
                </a:tc>
                <a:tc>
                  <a:txBody>
                    <a:bodyPr/>
                    <a:lstStyle/>
                    <a:p>
                      <a:pPr algn="ctr">
                        <a:lnSpc>
                          <a:spcPct val="100000"/>
                        </a:lnSpc>
                      </a:pPr>
                      <a:r>
                        <a:rPr lang="en-US" sz="3600" b="0" dirty="0">
                          <a:solidFill>
                            <a:schemeClr val="bg1"/>
                          </a:solidFill>
                          <a:latin typeface="+mj-lt"/>
                        </a:rPr>
                        <a:t>ESRI</a:t>
                      </a:r>
                      <a:endParaRPr lang="en-GB" sz="3600" b="0" dirty="0">
                        <a:solidFill>
                          <a:schemeClr val="bg1"/>
                        </a:solidFill>
                        <a:latin typeface="+mj-lt"/>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lnSpc>
                          <a:spcPct val="100000"/>
                        </a:lnSpc>
                      </a:pPr>
                      <a:r>
                        <a:rPr lang="en-US" sz="3600" b="0" dirty="0">
                          <a:solidFill>
                            <a:schemeClr val="bg1"/>
                          </a:solidFill>
                          <a:latin typeface="+mj-lt"/>
                        </a:rPr>
                        <a:t>Google Earth Engine</a:t>
                      </a:r>
                      <a:r>
                        <a:rPr lang="en-US" sz="3600" b="0" baseline="0" dirty="0">
                          <a:solidFill>
                            <a:schemeClr val="bg1"/>
                          </a:solidFill>
                          <a:latin typeface="+mj-lt"/>
                        </a:rPr>
                        <a:t> (GEE)</a:t>
                      </a:r>
                      <a:endParaRPr lang="en-GB" sz="3600" b="0" dirty="0">
                        <a:solidFill>
                          <a:schemeClr val="bg1"/>
                        </a:solidFill>
                        <a:latin typeface="+mj-lt"/>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xmlns="" val="10002"/>
                  </a:ext>
                </a:extLst>
              </a:tr>
              <a:tr h="1456086">
                <a:tc>
                  <a:txBody>
                    <a:bodyPr/>
                    <a:lstStyle/>
                    <a:p>
                      <a:pPr>
                        <a:lnSpc>
                          <a:spcPct val="100000"/>
                        </a:lnSpc>
                      </a:pPr>
                      <a:r>
                        <a:rPr lang="en-US" sz="3600" b="1" dirty="0">
                          <a:solidFill>
                            <a:schemeClr val="bg1"/>
                          </a:solidFill>
                          <a:latin typeface="+mj-lt"/>
                        </a:rPr>
                        <a:t>Modelling</a:t>
                      </a:r>
                      <a:endParaRPr lang="en-GB" sz="3600" b="1" dirty="0">
                        <a:solidFill>
                          <a:schemeClr val="bg1"/>
                        </a:solidFill>
                        <a:latin typeface="+mj-lt"/>
                      </a:endParaRPr>
                    </a:p>
                  </a:txBody>
                  <a:tcPr anchor="ctr">
                    <a:lnL w="6350" cap="flat" cmpd="sng" algn="ctr">
                      <a:noFill/>
                      <a:prstDash val="solid"/>
                      <a:miter lim="800000"/>
                    </a:lnL>
                    <a:lnR w="381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00000"/>
                    </a:solidFill>
                  </a:tcPr>
                </a:tc>
                <a:tc>
                  <a:txBody>
                    <a:bodyPr/>
                    <a:lstStyle/>
                    <a:p>
                      <a:pPr algn="ctr">
                        <a:lnSpc>
                          <a:spcPct val="100000"/>
                        </a:lnSpc>
                      </a:pPr>
                      <a:r>
                        <a:rPr lang="en-US" sz="3600" b="0" dirty="0">
                          <a:solidFill>
                            <a:schemeClr val="bg1"/>
                          </a:solidFill>
                          <a:latin typeface="+mj-lt"/>
                        </a:rPr>
                        <a:t>ESRI</a:t>
                      </a:r>
                      <a:endParaRPr lang="en-GB" sz="3600" b="0" dirty="0">
                        <a:solidFill>
                          <a:schemeClr val="bg1"/>
                        </a:solidFill>
                        <a:latin typeface="+mj-lt"/>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lnSpc>
                          <a:spcPct val="100000"/>
                        </a:lnSpc>
                      </a:pPr>
                      <a:r>
                        <a:rPr lang="en-US" sz="3600" b="0" dirty="0">
                          <a:solidFill>
                            <a:schemeClr val="bg1"/>
                          </a:solidFill>
                          <a:latin typeface="+mj-lt"/>
                        </a:rPr>
                        <a:t>GEE &amp;R</a:t>
                      </a:r>
                      <a:endParaRPr lang="en-GB" sz="3600" b="0" dirty="0">
                        <a:solidFill>
                          <a:schemeClr val="bg1"/>
                        </a:solidFill>
                        <a:latin typeface="+mj-lt"/>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xmlns="" val="10003"/>
                  </a:ext>
                </a:extLst>
              </a:tr>
              <a:tr h="1456086">
                <a:tc>
                  <a:txBody>
                    <a:bodyPr/>
                    <a:lstStyle/>
                    <a:p>
                      <a:pPr>
                        <a:lnSpc>
                          <a:spcPct val="100000"/>
                        </a:lnSpc>
                      </a:pPr>
                      <a:r>
                        <a:rPr lang="en-US" sz="3600" b="1" dirty="0">
                          <a:solidFill>
                            <a:schemeClr val="bg1"/>
                          </a:solidFill>
                          <a:latin typeface="+mj-lt"/>
                        </a:rPr>
                        <a:t>Output data</a:t>
                      </a:r>
                      <a:endParaRPr lang="en-GB" sz="3600" b="1" dirty="0">
                        <a:solidFill>
                          <a:schemeClr val="bg1"/>
                        </a:solidFill>
                        <a:latin typeface="+mj-lt"/>
                      </a:endParaRPr>
                    </a:p>
                  </a:txBody>
                  <a:tcPr anchor="ctr">
                    <a:lnL w="6350" cap="flat" cmpd="sng" algn="ctr">
                      <a:noFill/>
                      <a:prstDash val="solid"/>
                      <a:miter lim="800000"/>
                    </a:lnL>
                    <a:lnR w="381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00000"/>
                    </a:solidFill>
                  </a:tcPr>
                </a:tc>
                <a:tc>
                  <a:txBody>
                    <a:bodyPr/>
                    <a:lstStyle/>
                    <a:p>
                      <a:pPr algn="ctr">
                        <a:lnSpc>
                          <a:spcPct val="100000"/>
                        </a:lnSpc>
                      </a:pPr>
                      <a:r>
                        <a:rPr lang="en-US" sz="3600" b="0" kern="1200" dirty="0">
                          <a:solidFill>
                            <a:schemeClr val="bg1"/>
                          </a:solidFill>
                          <a:latin typeface="+mn-lt"/>
                          <a:ea typeface="+mn-ea"/>
                          <a:cs typeface="+mn-cs"/>
                        </a:rPr>
                        <a:t>Open </a:t>
                      </a:r>
                      <a:r>
                        <a:rPr lang="en-US" sz="3600" b="0" kern="1200" dirty="0" smtClean="0">
                          <a:solidFill>
                            <a:schemeClr val="bg1"/>
                          </a:solidFill>
                          <a:latin typeface="+mn-lt"/>
                          <a:ea typeface="+mn-ea"/>
                          <a:cs typeface="+mn-cs"/>
                        </a:rPr>
                        <a:t>License </a:t>
                      </a:r>
                      <a:r>
                        <a:rPr lang="en-US" sz="3600" b="0" kern="1200" dirty="0">
                          <a:solidFill>
                            <a:schemeClr val="bg1"/>
                          </a:solidFill>
                          <a:latin typeface="+mn-lt"/>
                          <a:ea typeface="+mn-ea"/>
                          <a:cs typeface="+mn-cs"/>
                        </a:rPr>
                        <a:t>and static</a:t>
                      </a:r>
                      <a:endParaRPr lang="en-GB" sz="3600" b="0" kern="1200" dirty="0">
                        <a:solidFill>
                          <a:schemeClr val="bg1"/>
                        </a:solidFill>
                        <a:latin typeface="+mn-lt"/>
                        <a:ea typeface="+mn-ea"/>
                        <a:cs typeface="+mn-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lnSpc>
                          <a:spcPct val="100000"/>
                        </a:lnSpc>
                      </a:pPr>
                      <a:r>
                        <a:rPr lang="en-US" sz="3600" b="0" kern="1200" dirty="0">
                          <a:solidFill>
                            <a:schemeClr val="bg1"/>
                          </a:solidFill>
                          <a:latin typeface="+mn-lt"/>
                          <a:ea typeface="+mn-ea"/>
                          <a:cs typeface="+mn-cs"/>
                        </a:rPr>
                        <a:t>Open </a:t>
                      </a:r>
                      <a:r>
                        <a:rPr lang="en-US" sz="3600" b="0" kern="1200" dirty="0" smtClean="0">
                          <a:solidFill>
                            <a:schemeClr val="bg1"/>
                          </a:solidFill>
                          <a:latin typeface="+mn-lt"/>
                          <a:ea typeface="+mn-ea"/>
                          <a:cs typeface="+mn-cs"/>
                        </a:rPr>
                        <a:t>License </a:t>
                      </a:r>
                      <a:r>
                        <a:rPr lang="en-US" sz="3600" b="0" kern="1200" dirty="0">
                          <a:solidFill>
                            <a:schemeClr val="bg1"/>
                          </a:solidFill>
                          <a:latin typeface="+mn-lt"/>
                          <a:ea typeface="+mn-ea"/>
                          <a:cs typeface="+mn-cs"/>
                        </a:rPr>
                        <a:t>and static</a:t>
                      </a:r>
                      <a:endParaRPr lang="en-GB" sz="3600" b="0" kern="1200" dirty="0">
                        <a:solidFill>
                          <a:schemeClr val="bg1"/>
                        </a:solidFill>
                        <a:latin typeface="+mn-lt"/>
                        <a:ea typeface="+mn-ea"/>
                        <a:cs typeface="+mn-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8938789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p:cNvPicPr>
            <a:picLocks noChangeAspect="1"/>
          </p:cNvPicPr>
          <p:nvPr/>
        </p:nvPicPr>
        <p:blipFill>
          <a:blip r:embed="rId2"/>
          <a:stretch>
            <a:fillRect/>
          </a:stretch>
        </p:blipFill>
        <p:spPr>
          <a:xfrm>
            <a:off x="3038723" y="445492"/>
            <a:ext cx="13105929" cy="8589329"/>
          </a:xfrm>
          <a:prstGeom prst="rect">
            <a:avLst/>
          </a:prstGeom>
        </p:spPr>
      </p:pic>
      <p:sp>
        <p:nvSpPr>
          <p:cNvPr id="106"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a:solidFill>
                  <a:srgbClr val="FFC000"/>
                </a:solidFill>
              </a:rPr>
              <a:t>Workflow</a:t>
            </a:r>
          </a:p>
        </p:txBody>
      </p:sp>
    </p:spTree>
    <p:extLst>
      <p:ext uri="{BB962C8B-B14F-4D97-AF65-F5344CB8AC3E}">
        <p14:creationId xmlns:p14="http://schemas.microsoft.com/office/powerpoint/2010/main" val="676857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93846" y="6574975"/>
            <a:ext cx="15676045" cy="113646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1" dirty="0">
              <a:latin typeface="+mj-lt"/>
            </a:endParaRPr>
          </a:p>
        </p:txBody>
      </p:sp>
      <p:sp>
        <p:nvSpPr>
          <p:cNvPr id="2" name="Title 1"/>
          <p:cNvSpPr>
            <a:spLocks noGrp="1"/>
          </p:cNvSpPr>
          <p:nvPr>
            <p:ph type="title"/>
          </p:nvPr>
        </p:nvSpPr>
        <p:spPr>
          <a:xfrm>
            <a:off x="-794" y="0"/>
            <a:ext cx="16257588" cy="845286"/>
          </a:xfrm>
        </p:spPr>
        <p:txBody>
          <a:bodyPr>
            <a:normAutofit fontScale="90000"/>
          </a:bodyPr>
          <a:lstStyle/>
          <a:p>
            <a:r>
              <a:rPr lang="en-US" sz="6000" b="1" dirty="0">
                <a:solidFill>
                  <a:srgbClr val="FFC000"/>
                </a:solidFill>
              </a:rPr>
              <a:t>Mobility, policy and opportunity</a:t>
            </a:r>
          </a:p>
        </p:txBody>
      </p:sp>
      <p:sp>
        <p:nvSpPr>
          <p:cNvPr id="9" name="Content Placeholder 2"/>
          <p:cNvSpPr>
            <a:spLocks noGrp="1"/>
          </p:cNvSpPr>
          <p:nvPr>
            <p:ph idx="1"/>
          </p:nvPr>
        </p:nvSpPr>
        <p:spPr>
          <a:xfrm>
            <a:off x="4357846" y="901970"/>
            <a:ext cx="11896086" cy="667750"/>
          </a:xfrm>
        </p:spPr>
        <p:txBody>
          <a:bodyPr/>
          <a:lstStyle/>
          <a:p>
            <a:pPr marL="0" indent="0">
              <a:buNone/>
            </a:pPr>
            <a:r>
              <a:rPr lang="en-US" b="1" dirty="0">
                <a:latin typeface="+mj-lt"/>
                <a:cs typeface="Arial Narrow"/>
              </a:rPr>
              <a:t>43m km</a:t>
            </a:r>
            <a:r>
              <a:rPr lang="en-US" b="1" baseline="30000" dirty="0">
                <a:latin typeface="+mj-lt"/>
                <a:cs typeface="Arial Narrow"/>
              </a:rPr>
              <a:t>2 </a:t>
            </a:r>
            <a:r>
              <a:rPr lang="en-US" b="1" dirty="0">
                <a:latin typeface="+mj-lt"/>
                <a:cs typeface="Arial Narrow"/>
              </a:rPr>
              <a:t>- around 1000 times the size of the Netherlands</a:t>
            </a:r>
          </a:p>
        </p:txBody>
      </p:sp>
      <p:sp>
        <p:nvSpPr>
          <p:cNvPr id="3" name="Rectangle 2"/>
          <p:cNvSpPr/>
          <p:nvPr/>
        </p:nvSpPr>
        <p:spPr>
          <a:xfrm>
            <a:off x="293846" y="1038264"/>
            <a:ext cx="15676045" cy="7294305"/>
          </a:xfrm>
          <a:prstGeom prst="rect">
            <a:avLst/>
          </a:prstGeom>
        </p:spPr>
        <p:txBody>
          <a:bodyPr wrap="square">
            <a:spAutoFit/>
          </a:bodyPr>
          <a:lstStyle/>
          <a:p>
            <a:pPr algn="just"/>
            <a:r>
              <a:rPr lang="en-US" sz="3600" dirty="0">
                <a:solidFill>
                  <a:schemeClr val="bg1"/>
                </a:solidFill>
                <a:latin typeface="+mj-lt"/>
                <a:ea typeface="Calibri" panose="020F0502020204030204" pitchFamily="34" charset="0"/>
              </a:rPr>
              <a:t>Accessibility is related to the mobility of people, goods &amp; information. The choices people make &amp; the options people have are important policy making </a:t>
            </a:r>
            <a:r>
              <a:rPr lang="en-US" sz="3600" dirty="0" smtClean="0">
                <a:solidFill>
                  <a:schemeClr val="bg1"/>
                </a:solidFill>
                <a:latin typeface="+mj-lt"/>
                <a:ea typeface="Calibri" panose="020F0502020204030204" pitchFamily="34" charset="0"/>
              </a:rPr>
              <a:t>considerations.</a:t>
            </a:r>
            <a:endParaRPr lang="en-US" sz="3600" dirty="0">
              <a:solidFill>
                <a:schemeClr val="bg1"/>
              </a:solidFill>
              <a:latin typeface="+mj-lt"/>
              <a:ea typeface="Calibri" panose="020F0502020204030204" pitchFamily="34" charset="0"/>
            </a:endParaRPr>
          </a:p>
          <a:p>
            <a:pPr algn="just"/>
            <a:endParaRPr lang="en-US" sz="3600" b="1" dirty="0">
              <a:solidFill>
                <a:schemeClr val="bg1"/>
              </a:solidFill>
              <a:latin typeface="+mj-lt"/>
              <a:ea typeface="Calibri" panose="020F0502020204030204" pitchFamily="34" charset="0"/>
            </a:endParaRPr>
          </a:p>
          <a:p>
            <a:pPr algn="just"/>
            <a:endParaRPr lang="en-US" sz="3600" b="1" dirty="0">
              <a:solidFill>
                <a:schemeClr val="bg1"/>
              </a:solidFill>
              <a:latin typeface="+mj-lt"/>
              <a:ea typeface="Calibri" panose="020F0502020204030204" pitchFamily="34" charset="0"/>
            </a:endParaRPr>
          </a:p>
          <a:p>
            <a:pPr algn="just"/>
            <a:endParaRPr lang="en-US" sz="3600" b="1" dirty="0">
              <a:solidFill>
                <a:schemeClr val="bg1"/>
              </a:solidFill>
              <a:latin typeface="+mj-lt"/>
              <a:ea typeface="Calibri" panose="020F0502020204030204" pitchFamily="34" charset="0"/>
            </a:endParaRPr>
          </a:p>
          <a:p>
            <a:pPr algn="just"/>
            <a:endParaRPr lang="en-US" sz="3600" b="1" dirty="0">
              <a:solidFill>
                <a:schemeClr val="bg1"/>
              </a:solidFill>
              <a:latin typeface="+mj-lt"/>
              <a:ea typeface="Calibri" panose="020F0502020204030204" pitchFamily="34" charset="0"/>
            </a:endParaRPr>
          </a:p>
          <a:p>
            <a:pPr algn="just"/>
            <a:endParaRPr lang="en-US" sz="3600" b="1" dirty="0">
              <a:solidFill>
                <a:schemeClr val="bg1"/>
              </a:solidFill>
              <a:latin typeface="+mj-lt"/>
              <a:ea typeface="Calibri" panose="020F0502020204030204" pitchFamily="34" charset="0"/>
            </a:endParaRPr>
          </a:p>
          <a:p>
            <a:pPr algn="just"/>
            <a:endParaRPr lang="en-US" sz="3600" b="1" dirty="0">
              <a:solidFill>
                <a:schemeClr val="bg1"/>
              </a:solidFill>
              <a:latin typeface="+mj-lt"/>
              <a:ea typeface="Calibri" panose="020F0502020204030204" pitchFamily="34" charset="0"/>
            </a:endParaRPr>
          </a:p>
          <a:p>
            <a:pPr algn="just"/>
            <a:endParaRPr lang="en-US" sz="3600" b="1" dirty="0">
              <a:solidFill>
                <a:schemeClr val="bg1"/>
              </a:solidFill>
              <a:latin typeface="+mj-lt"/>
              <a:ea typeface="Calibri" panose="020F0502020204030204" pitchFamily="34" charset="0"/>
            </a:endParaRPr>
          </a:p>
          <a:p>
            <a:pPr algn="just"/>
            <a:endParaRPr lang="en-US" sz="3600" b="1" dirty="0">
              <a:solidFill>
                <a:schemeClr val="bg1"/>
              </a:solidFill>
              <a:latin typeface="+mj-lt"/>
              <a:ea typeface="Calibri" panose="020F0502020204030204" pitchFamily="34" charset="0"/>
            </a:endParaRPr>
          </a:p>
          <a:p>
            <a:pPr algn="just"/>
            <a:r>
              <a:rPr lang="en-US" sz="3600" dirty="0">
                <a:solidFill>
                  <a:schemeClr val="bg1"/>
                </a:solidFill>
                <a:latin typeface="+mj-lt"/>
                <a:ea typeface="Calibri" panose="020F0502020204030204" pitchFamily="34" charset="0"/>
              </a:rPr>
              <a:t>Accessibility is linked to social and economic opportunity, but it is often misunderstood, poorly defined or poorly measured</a:t>
            </a:r>
            <a:r>
              <a:rPr lang="en-US" sz="3600" baseline="30000" dirty="0">
                <a:solidFill>
                  <a:schemeClr val="bg1"/>
                </a:solidFill>
                <a:latin typeface="+mj-lt"/>
                <a:ea typeface="Calibri" panose="020F0502020204030204" pitchFamily="34" charset="0"/>
              </a:rPr>
              <a:t>[1,2]</a:t>
            </a:r>
            <a:r>
              <a:rPr lang="en-US" sz="3600" dirty="0">
                <a:solidFill>
                  <a:schemeClr val="bg1"/>
                </a:solidFill>
                <a:latin typeface="+mj-lt"/>
                <a:ea typeface="Calibri" panose="020F0502020204030204" pitchFamily="34" charset="0"/>
              </a:rPr>
              <a:t>. </a:t>
            </a:r>
          </a:p>
          <a:p>
            <a:pPr algn="just"/>
            <a:endParaRPr lang="en-US" sz="3600" b="1" dirty="0">
              <a:solidFill>
                <a:schemeClr val="bg1"/>
              </a:solidFill>
              <a:latin typeface="+mj-lt"/>
              <a:ea typeface="Calibri" panose="020F0502020204030204" pitchFamily="34" charset="0"/>
            </a:endParaRPr>
          </a:p>
        </p:txBody>
      </p:sp>
      <p:sp>
        <p:nvSpPr>
          <p:cNvPr id="5" name="Rectangle 4"/>
          <p:cNvSpPr/>
          <p:nvPr/>
        </p:nvSpPr>
        <p:spPr>
          <a:xfrm>
            <a:off x="0" y="8597098"/>
            <a:ext cx="16253932" cy="553357"/>
          </a:xfrm>
          <a:prstGeom prst="rect">
            <a:avLst/>
          </a:prstGeom>
        </p:spPr>
        <p:txBody>
          <a:bodyPr wrap="square">
            <a:spAutoFit/>
          </a:bodyPr>
          <a:lstStyle/>
          <a:p>
            <a:pPr indent="-406400">
              <a:lnSpc>
                <a:spcPct val="107000"/>
              </a:lnSpc>
            </a:pPr>
            <a:r>
              <a:rPr lang="en-GB" sz="1400" dirty="0">
                <a:solidFill>
                  <a:schemeClr val="bg1"/>
                </a:solidFill>
                <a:latin typeface="+mj-lt"/>
                <a:ea typeface="Calibri" panose="020F0502020204030204" pitchFamily="34" charset="0"/>
                <a:cs typeface="Times New Roman" panose="02020603050405020304" pitchFamily="18" charset="0"/>
              </a:rPr>
              <a:t>1 </a:t>
            </a:r>
            <a:r>
              <a:rPr lang="en-GB" sz="1400" dirty="0" err="1">
                <a:solidFill>
                  <a:schemeClr val="bg1"/>
                </a:solidFill>
                <a:latin typeface="+mj-lt"/>
                <a:ea typeface="Calibri" panose="020F0502020204030204" pitchFamily="34" charset="0"/>
                <a:cs typeface="Times New Roman" panose="02020603050405020304" pitchFamily="18" charset="0"/>
              </a:rPr>
              <a:t>Geurs</a:t>
            </a:r>
            <a:r>
              <a:rPr lang="en-GB" sz="1400" dirty="0">
                <a:solidFill>
                  <a:schemeClr val="bg1"/>
                </a:solidFill>
                <a:latin typeface="+mj-lt"/>
                <a:ea typeface="Calibri" panose="020F0502020204030204" pitchFamily="34" charset="0"/>
                <a:cs typeface="Times New Roman" panose="02020603050405020304" pitchFamily="18" charset="0"/>
              </a:rPr>
              <a:t>, K. T. &amp; </a:t>
            </a:r>
            <a:r>
              <a:rPr lang="en-GB" sz="1400" dirty="0" err="1">
                <a:solidFill>
                  <a:schemeClr val="bg1"/>
                </a:solidFill>
                <a:latin typeface="+mj-lt"/>
                <a:ea typeface="Calibri" panose="020F0502020204030204" pitchFamily="34" charset="0"/>
                <a:cs typeface="Times New Roman" panose="02020603050405020304" pitchFamily="18" charset="0"/>
              </a:rPr>
              <a:t>Ritsema</a:t>
            </a:r>
            <a:r>
              <a:rPr lang="en-GB" sz="1400" dirty="0">
                <a:solidFill>
                  <a:schemeClr val="bg1"/>
                </a:solidFill>
                <a:latin typeface="+mj-lt"/>
                <a:ea typeface="Calibri" panose="020F0502020204030204" pitchFamily="34" charset="0"/>
                <a:cs typeface="Times New Roman" panose="02020603050405020304" pitchFamily="18" charset="0"/>
              </a:rPr>
              <a:t> van Eck, J. </a:t>
            </a:r>
            <a:r>
              <a:rPr lang="en-GB" sz="1400" i="1" dirty="0">
                <a:solidFill>
                  <a:schemeClr val="bg1"/>
                </a:solidFill>
                <a:latin typeface="+mj-lt"/>
                <a:ea typeface="Calibri" panose="020F0502020204030204" pitchFamily="34" charset="0"/>
                <a:cs typeface="Times New Roman" panose="02020603050405020304" pitchFamily="18" charset="0"/>
              </a:rPr>
              <a:t>Accessibility measures: review and applications. Evaluation of accessibility impacts of land-use transportation scenarios, and related social and economic impact</a:t>
            </a:r>
            <a:r>
              <a:rPr lang="en-GB" sz="1400" dirty="0">
                <a:solidFill>
                  <a:schemeClr val="bg1"/>
                </a:solidFill>
                <a:latin typeface="+mj-lt"/>
                <a:ea typeface="Calibri" panose="020F0502020204030204" pitchFamily="34" charset="0"/>
                <a:cs typeface="Times New Roman" panose="02020603050405020304" pitchFamily="18" charset="0"/>
              </a:rPr>
              <a:t>. </a:t>
            </a:r>
            <a:r>
              <a:rPr lang="en-GB" sz="1400" i="1" dirty="0">
                <a:solidFill>
                  <a:schemeClr val="bg1"/>
                </a:solidFill>
                <a:latin typeface="+mj-lt"/>
                <a:ea typeface="Calibri" panose="020F0502020204030204" pitchFamily="34" charset="0"/>
                <a:cs typeface="Times New Roman" panose="02020603050405020304" pitchFamily="18" charset="0"/>
              </a:rPr>
              <a:t>RIVM Report</a:t>
            </a:r>
            <a:r>
              <a:rPr lang="en-GB" sz="1400" dirty="0">
                <a:solidFill>
                  <a:schemeClr val="bg1"/>
                </a:solidFill>
                <a:latin typeface="+mj-lt"/>
                <a:ea typeface="Calibri" panose="020F0502020204030204" pitchFamily="34" charset="0"/>
                <a:cs typeface="Times New Roman" panose="02020603050405020304" pitchFamily="18" charset="0"/>
              </a:rPr>
              <a:t> (2001).</a:t>
            </a:r>
          </a:p>
          <a:p>
            <a:pPr indent="-406400">
              <a:lnSpc>
                <a:spcPct val="107000"/>
              </a:lnSpc>
            </a:pPr>
            <a:r>
              <a:rPr lang="en-GB" sz="1400" dirty="0">
                <a:solidFill>
                  <a:schemeClr val="bg1"/>
                </a:solidFill>
                <a:latin typeface="+mj-lt"/>
                <a:ea typeface="Calibri" panose="020F0502020204030204" pitchFamily="34" charset="0"/>
                <a:cs typeface="Times New Roman" panose="02020603050405020304" pitchFamily="18" charset="0"/>
              </a:rPr>
              <a:t>2 </a:t>
            </a:r>
            <a:r>
              <a:rPr lang="en-GB" sz="1400" dirty="0" err="1">
                <a:solidFill>
                  <a:schemeClr val="bg1"/>
                </a:solidFill>
                <a:latin typeface="+mj-lt"/>
                <a:ea typeface="Calibri" panose="020F0502020204030204" pitchFamily="34" charset="0"/>
                <a:cs typeface="Times New Roman" panose="02020603050405020304" pitchFamily="18" charset="0"/>
              </a:rPr>
              <a:t>Geurs</a:t>
            </a:r>
            <a:r>
              <a:rPr lang="en-GB" sz="1400" dirty="0">
                <a:solidFill>
                  <a:schemeClr val="bg1"/>
                </a:solidFill>
                <a:latin typeface="+mj-lt"/>
                <a:ea typeface="Calibri" panose="020F0502020204030204" pitchFamily="34" charset="0"/>
                <a:cs typeface="Times New Roman" panose="02020603050405020304" pitchFamily="18" charset="0"/>
              </a:rPr>
              <a:t>, K. T. &amp; van Wee, B. Accessibility evaluation of land-use and transport strategies: Review and research directions. </a:t>
            </a:r>
            <a:r>
              <a:rPr lang="en-GB" sz="1400" i="1" dirty="0">
                <a:solidFill>
                  <a:schemeClr val="bg1"/>
                </a:solidFill>
                <a:latin typeface="+mj-lt"/>
                <a:ea typeface="Calibri" panose="020F0502020204030204" pitchFamily="34" charset="0"/>
                <a:cs typeface="Times New Roman" panose="02020603050405020304" pitchFamily="18" charset="0"/>
              </a:rPr>
              <a:t>Journal of Transport Geography</a:t>
            </a:r>
            <a:r>
              <a:rPr lang="en-GB" sz="1400" dirty="0">
                <a:solidFill>
                  <a:schemeClr val="bg1"/>
                </a:solidFill>
                <a:latin typeface="+mj-lt"/>
                <a:ea typeface="Calibri" panose="020F0502020204030204" pitchFamily="34" charset="0"/>
                <a:cs typeface="Times New Roman" panose="02020603050405020304" pitchFamily="18" charset="0"/>
              </a:rPr>
              <a:t> (2004). doi:10.1016/j.jtrangeo.2003.10.005</a:t>
            </a:r>
            <a:endParaRPr lang="en-GB" sz="1400" dirty="0">
              <a:solidFill>
                <a:schemeClr val="bg1"/>
              </a:solidFill>
              <a:effectLst/>
              <a:latin typeface="+mj-lt"/>
              <a:ea typeface="Calibri" panose="020F0502020204030204" pitchFamily="34" charset="0"/>
              <a:cs typeface="Times New Roman" panose="02020603050405020304" pitchFamily="18" charset="0"/>
            </a:endParaRPr>
          </a:p>
        </p:txBody>
      </p:sp>
      <p:pic>
        <p:nvPicPr>
          <p:cNvPr id="10" name="Picture 4" descr="Image result for modes of transport mark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20" y="2510301"/>
            <a:ext cx="5397306" cy="360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modes of transport mark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8664" y="2510287"/>
            <a:ext cx="540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Image result for modes of transport market bik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09722" y="2510287"/>
            <a:ext cx="5421686" cy="36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9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fade">
                                      <p:cBhvr>
                                        <p:cTn id="1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smtClean="0">
                <a:solidFill>
                  <a:srgbClr val="FFC000"/>
                </a:solidFill>
              </a:rPr>
              <a:t>Parts of the workflow in R</a:t>
            </a:r>
            <a:endParaRPr lang="en-US" sz="3300" b="1" dirty="0">
              <a:solidFill>
                <a:srgbClr val="FFC000"/>
              </a:solidFill>
            </a:endParaRPr>
          </a:p>
        </p:txBody>
      </p:sp>
      <p:sp>
        <p:nvSpPr>
          <p:cNvPr id="2" name="Rectangle 1"/>
          <p:cNvSpPr>
            <a:spLocks noChangeArrowheads="1"/>
          </p:cNvSpPr>
          <p:nvPr/>
        </p:nvSpPr>
        <p:spPr bwMode="auto">
          <a:xfrm>
            <a:off x="627797" y="1883531"/>
            <a:ext cx="14972882" cy="5955476"/>
          </a:xfrm>
          <a:prstGeom prst="rect">
            <a:avLst/>
          </a:prstGeom>
          <a:solidFill>
            <a:schemeClr val="bg1">
              <a:lumMod val="85000"/>
            </a:schemeClr>
          </a:solidFill>
          <a:ln>
            <a:noFill/>
          </a:ln>
          <a:effectLst/>
        </p:spPr>
        <p:txBody>
          <a:bodyPr vert="horz" wrap="squar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 </a:t>
            </a:r>
            <a:r>
              <a:rPr kumimoji="0" lang="en-GB" altLang="en-US" b="0" i="0" u="none" strike="noStrike" cap="none" normalizeH="0" baseline="0" dirty="0" smtClean="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libraries,</a:t>
            </a:r>
            <a:r>
              <a:rPr kumimoji="0" lang="en-GB" altLang="en-US" b="0" i="0" u="none" strike="noStrike" cap="none" normalizeH="0" dirty="0" smtClean="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 </a:t>
            </a:r>
            <a:r>
              <a:rPr kumimoji="0" lang="en-GB" altLang="en-US" b="0" i="0" u="none" strike="noStrike" cap="none" normalizeH="0" dirty="0" err="1" smtClean="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gdistance</a:t>
            </a:r>
            <a:r>
              <a:rPr kumimoji="0" lang="en-GB" altLang="en-US" b="0" i="0" u="none" strike="noStrike" cap="none" normalizeH="0" dirty="0" smtClean="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 which loads raster and </a:t>
            </a:r>
            <a:r>
              <a:rPr kumimoji="0" lang="en-GB" altLang="en-US" b="0" i="0" u="none" strike="noStrike" cap="none" normalizeH="0" dirty="0" err="1" smtClean="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igraph</a:t>
            </a:r>
            <a:endParaRPr kumimoji="0" lang="en-GB" altLang="en-US" b="0" i="0" u="none" strike="noStrike" cap="none" normalizeH="0" baseline="0" dirty="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endParaRPr>
          </a:p>
          <a:p>
            <a:pPr defTabSz="914400" eaLnBrk="0" fontAlgn="base" hangingPunct="0">
              <a:spcBef>
                <a:spcPct val="0"/>
              </a:spcBef>
              <a:spcAft>
                <a:spcPct val="0"/>
              </a:spcAft>
            </a:pPr>
            <a:r>
              <a:rPr lang="en-GB" altLang="en-US" dirty="0" smtClean="0">
                <a:solidFill>
                  <a:srgbClr val="000080"/>
                </a:solidFill>
                <a:latin typeface="Lucida Console" panose="020B0609040504020204" pitchFamily="49" charset="0"/>
                <a:ea typeface="Times New Roman" panose="02020603050405020304" pitchFamily="18" charset="0"/>
                <a:cs typeface="Courier New" panose="02070309020205020404" pitchFamily="49" charset="0"/>
              </a:rPr>
              <a:t>library</a:t>
            </a:r>
            <a:r>
              <a:rPr lang="en-GB" altLang="en-US" dirty="0" smtClean="0">
                <a:solidFill>
                  <a:srgbClr val="FF0000"/>
                </a:solidFill>
                <a:latin typeface="Lucida Console" panose="020B0609040504020204" pitchFamily="49" charset="0"/>
                <a:ea typeface="Times New Roman" panose="02020603050405020304" pitchFamily="18" charset="0"/>
                <a:cs typeface="Courier New" panose="02070309020205020404" pitchFamily="49" charset="0"/>
              </a:rPr>
              <a:t>(</a:t>
            </a:r>
            <a:r>
              <a:rPr lang="en-GB" altLang="en-US" dirty="0" err="1" smtClean="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gdistance</a:t>
            </a:r>
            <a:r>
              <a:rPr lang="en-GB" altLang="en-US" dirty="0">
                <a:solidFill>
                  <a:srgbClr val="FF0000"/>
                </a:solidFill>
                <a:latin typeface="Lucida Console" panose="020B0609040504020204" pitchFamily="49" charset="0"/>
                <a:ea typeface="Times New Roman" panose="02020603050405020304" pitchFamily="18" charset="0"/>
                <a:cs typeface="Courier New" panose="02070309020205020404" pitchFamily="49"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smtClean="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endParaRPr>
          </a:p>
          <a:p>
            <a:pPr lvl="0" defTabSz="914400" eaLnBrk="0" fontAlgn="base" hangingPunct="0">
              <a:spcBef>
                <a:spcPct val="0"/>
              </a:spcBef>
              <a:spcAft>
                <a:spcPct val="0"/>
              </a:spcAft>
            </a:pPr>
            <a:r>
              <a:rPr lang="en-GB" altLang="en-US" dirty="0">
                <a:solidFill>
                  <a:srgbClr val="008000"/>
                </a:solidFill>
                <a:latin typeface="Lucida Console" panose="020B0609040504020204" pitchFamily="49" charset="0"/>
                <a:ea typeface="Times New Roman" panose="02020603050405020304" pitchFamily="18" charset="0"/>
                <a:cs typeface="Courier New" panose="02070309020205020404" pitchFamily="49" charset="0"/>
              </a:rPr>
              <a:t># </a:t>
            </a:r>
            <a:r>
              <a:rPr lang="en-GB" altLang="en-US" dirty="0" smtClean="0">
                <a:solidFill>
                  <a:srgbClr val="008000"/>
                </a:solidFill>
                <a:latin typeface="Lucida Console" panose="020B0609040504020204" pitchFamily="49" charset="0"/>
                <a:ea typeface="Times New Roman" panose="02020603050405020304" pitchFamily="18" charset="0"/>
                <a:cs typeface="Courier New" panose="02070309020205020404" pitchFamily="49" charset="0"/>
              </a:rPr>
              <a:t>Load data layers and rasterise if needed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 </a:t>
            </a:r>
            <a:r>
              <a:rPr kumimoji="0" lang="en-GB" altLang="en-US" b="0" i="0" u="none" strike="noStrike" cap="none" normalizeH="0" baseline="0" dirty="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Read the </a:t>
            </a:r>
            <a:r>
              <a:rPr kumimoji="0" lang="en-GB" altLang="en-US" b="0" i="0" u="none" strike="noStrike" cap="none" normalizeH="0" baseline="0" dirty="0" smtClean="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OSM roads shapefile </a:t>
            </a:r>
            <a:r>
              <a:rPr kumimoji="0" lang="en-GB" altLang="en-US" b="0" i="0" u="none" strike="noStrike" cap="none" normalizeH="0" baseline="0" dirty="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into an object called </a:t>
            </a:r>
            <a:r>
              <a:rPr kumimoji="0" lang="en-GB" altLang="en-US" b="0" i="0" u="none" strike="noStrike" cap="none" normalizeH="0" baseline="0" dirty="0" err="1">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road_shp</a:t>
            </a:r>
            <a:endParaRPr kumimoji="0" lang="en-GB" altLang="en-US" b="0" i="0" u="none" strike="noStrike" cap="none" normalizeH="0" baseline="0" dirty="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err="1">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road_shp</a:t>
            </a:r>
            <a:r>
              <a:rPr kumimoji="0" lang="en-GB" altLang="en-US" b="0" i="0" u="none" strike="noStrike" cap="none" normalizeH="0" baseline="0" dirty="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 &lt;- </a:t>
            </a:r>
            <a:r>
              <a:rPr kumimoji="0" lang="en-GB" altLang="en-US" b="0" i="0" u="none" strike="noStrike" cap="none" normalizeH="0" baseline="0" dirty="0" err="1">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readOGR</a:t>
            </a:r>
            <a:r>
              <a:rPr kumimoji="0" lang="en-GB" altLang="en-US" b="0" i="0" u="none" strike="noStrike" cap="none" normalizeH="0" baseline="0" dirty="0">
                <a:ln>
                  <a:noFill/>
                </a:ln>
                <a:solidFill>
                  <a:srgbClr val="FF0000"/>
                </a:solidFill>
                <a:effectLst/>
                <a:latin typeface="Lucida Console" panose="020B0609040504020204" pitchFamily="49" charset="0"/>
                <a:ea typeface="Times New Roman" panose="02020603050405020304" pitchFamily="18" charset="0"/>
                <a:cs typeface="Courier New" panose="02070309020205020404" pitchFamily="49" charset="0"/>
              </a:rPr>
              <a:t>(</a:t>
            </a:r>
            <a:r>
              <a:rPr kumimoji="0" lang="en-GB" altLang="en-US" b="0" i="0" u="none" strike="noStrike" cap="none" normalizeH="0" baseline="0" dirty="0" err="1">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dsn</a:t>
            </a:r>
            <a:r>
              <a:rPr kumimoji="0" lang="en-GB" altLang="en-US" b="0" i="0" u="none" strike="noStrike" cap="none" normalizeH="0" baseline="0" dirty="0" smtClean="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a:t>
            </a:r>
            <a:r>
              <a:rPr kumimoji="0" lang="en-GB" altLang="en-US" b="0" i="0" u="none" strike="noStrike" cap="none" normalizeH="0" baseline="0" dirty="0" smtClean="0">
                <a:ln>
                  <a:noFill/>
                </a:ln>
                <a:solidFill>
                  <a:srgbClr val="008080"/>
                </a:solidFill>
                <a:effectLst/>
                <a:latin typeface="Lucida Console" panose="020B0609040504020204" pitchFamily="49" charset="0"/>
                <a:ea typeface="Times New Roman" panose="02020603050405020304" pitchFamily="18" charset="0"/>
                <a:cs typeface="Courier New" panose="02070309020205020404" pitchFamily="49" charset="0"/>
              </a:rPr>
              <a:t>"inputs\\</a:t>
            </a:r>
            <a:r>
              <a:rPr kumimoji="0" lang="en-GB" altLang="en-US" b="0" i="0" u="none" strike="noStrike" cap="none" normalizeH="0" baseline="0" dirty="0" err="1" smtClean="0">
                <a:ln>
                  <a:noFill/>
                </a:ln>
                <a:solidFill>
                  <a:srgbClr val="008080"/>
                </a:solidFill>
                <a:effectLst/>
                <a:latin typeface="Lucida Console" panose="020B0609040504020204" pitchFamily="49" charset="0"/>
                <a:ea typeface="Times New Roman" panose="02020603050405020304" pitchFamily="18" charset="0"/>
                <a:cs typeface="Courier New" panose="02070309020205020404" pitchFamily="49" charset="0"/>
              </a:rPr>
              <a:t>roads.shp</a:t>
            </a:r>
            <a:r>
              <a:rPr kumimoji="0" lang="en-GB" altLang="en-US" b="0" i="0" u="none" strike="noStrike" cap="none" normalizeH="0" baseline="0" dirty="0">
                <a:ln>
                  <a:noFill/>
                </a:ln>
                <a:solidFill>
                  <a:srgbClr val="008080"/>
                </a:solidFill>
                <a:effectLst/>
                <a:latin typeface="Lucida Console" panose="020B0609040504020204" pitchFamily="49" charset="0"/>
                <a:ea typeface="Times New Roman" panose="02020603050405020304" pitchFamily="18" charset="0"/>
                <a:cs typeface="Courier New" panose="02070309020205020404" pitchFamily="49" charset="0"/>
              </a:rPr>
              <a:t>"</a:t>
            </a:r>
            <a:r>
              <a:rPr kumimoji="0" lang="en-GB" altLang="en-US" b="0" i="0" u="none" strike="noStrike" cap="none" normalizeH="0" baseline="0" dirty="0">
                <a:ln>
                  <a:noFill/>
                </a:ln>
                <a:solidFill>
                  <a:srgbClr val="FF0000"/>
                </a:solidFill>
                <a:effectLst/>
                <a:latin typeface="Lucida Console" panose="020B0609040504020204" pitchFamily="49" charset="0"/>
                <a:ea typeface="Times New Roman" panose="02020603050405020304" pitchFamily="18" charset="0"/>
                <a:cs typeface="Courier New" panose="02070309020205020404" pitchFamily="49"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 Read the slope </a:t>
            </a:r>
            <a:r>
              <a:rPr kumimoji="0" lang="en-GB" altLang="en-US" b="0" i="0" u="none" strike="noStrike" cap="none" normalizeH="0" baseline="0" dirty="0" err="1" smtClean="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geotiff</a:t>
            </a:r>
            <a:r>
              <a:rPr kumimoji="0" lang="en-GB" altLang="en-US" b="0" i="0" u="none" strike="noStrike" cap="none" normalizeH="0" baseline="0" dirty="0" smtClean="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 into an object called slope</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slope </a:t>
            </a:r>
            <a:r>
              <a:rPr kumimoji="0" lang="en-GB" altLang="en-US" b="0" i="0" u="none" strike="noStrike" cap="none" normalizeH="0" baseline="0" dirty="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&lt;- raster</a:t>
            </a:r>
            <a:r>
              <a:rPr kumimoji="0" lang="en-GB" altLang="en-US" b="0" i="0" u="none" strike="noStrike" cap="none" normalizeH="0" baseline="0" dirty="0">
                <a:ln>
                  <a:noFill/>
                </a:ln>
                <a:solidFill>
                  <a:srgbClr val="FF0000"/>
                </a:solidFill>
                <a:effectLst/>
                <a:latin typeface="Lucida Console" panose="020B0609040504020204" pitchFamily="49" charset="0"/>
                <a:ea typeface="Times New Roman" panose="02020603050405020304" pitchFamily="18" charset="0"/>
                <a:cs typeface="Courier New" panose="02070309020205020404" pitchFamily="49" charset="0"/>
              </a:rPr>
              <a:t>(</a:t>
            </a:r>
            <a:r>
              <a:rPr kumimoji="0" lang="en-GB" altLang="en-US" b="0" i="0" u="none" strike="noStrike" cap="none" normalizeH="0" baseline="0" dirty="0">
                <a:ln>
                  <a:noFill/>
                </a:ln>
                <a:solidFill>
                  <a:srgbClr val="008080"/>
                </a:solidFill>
                <a:effectLst/>
                <a:latin typeface="Lucida Console" panose="020B0609040504020204" pitchFamily="49" charset="0"/>
                <a:ea typeface="Times New Roman" panose="02020603050405020304" pitchFamily="18" charset="0"/>
                <a:cs typeface="Courier New" panose="02070309020205020404" pitchFamily="49" charset="0"/>
              </a:rPr>
              <a:t>"inputs\\</a:t>
            </a:r>
            <a:r>
              <a:rPr kumimoji="0" lang="en-GB" altLang="en-US" b="0" i="0" u="none" strike="noStrike" cap="none" normalizeH="0" baseline="0" dirty="0" err="1">
                <a:ln>
                  <a:noFill/>
                </a:ln>
                <a:solidFill>
                  <a:srgbClr val="008080"/>
                </a:solidFill>
                <a:effectLst/>
                <a:latin typeface="Lucida Console" panose="020B0609040504020204" pitchFamily="49" charset="0"/>
                <a:ea typeface="Times New Roman" panose="02020603050405020304" pitchFamily="18" charset="0"/>
                <a:cs typeface="Courier New" panose="02070309020205020404" pitchFamily="49" charset="0"/>
              </a:rPr>
              <a:t>slopes.tif</a:t>
            </a:r>
            <a:r>
              <a:rPr kumimoji="0" lang="en-GB" altLang="en-US" b="0" i="0" u="none" strike="noStrike" cap="none" normalizeH="0" baseline="0" dirty="0">
                <a:ln>
                  <a:noFill/>
                </a:ln>
                <a:solidFill>
                  <a:srgbClr val="008080"/>
                </a:solidFill>
                <a:effectLst/>
                <a:latin typeface="Lucida Console" panose="020B0609040504020204" pitchFamily="49" charset="0"/>
                <a:ea typeface="Times New Roman" panose="02020603050405020304" pitchFamily="18" charset="0"/>
                <a:cs typeface="Courier New" panose="02070309020205020404" pitchFamily="49" charset="0"/>
              </a:rPr>
              <a:t>"</a:t>
            </a:r>
            <a:r>
              <a:rPr kumimoji="0" lang="en-GB" altLang="en-US" b="0" i="0" u="none" strike="noStrike" cap="none" normalizeH="0" baseline="0" dirty="0">
                <a:ln>
                  <a:noFill/>
                </a:ln>
                <a:solidFill>
                  <a:srgbClr val="FF0000"/>
                </a:solidFill>
                <a:effectLst/>
                <a:latin typeface="Lucida Console" panose="020B0609040504020204" pitchFamily="49" charset="0"/>
                <a:ea typeface="Times New Roman" panose="02020603050405020304" pitchFamily="18" charset="0"/>
                <a:cs typeface="Courier New" panose="02070309020205020404" pitchFamily="49"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 </a:t>
            </a:r>
            <a:r>
              <a:rPr kumimoji="0" lang="en-GB" altLang="en-US" b="0" i="0" u="none" strike="noStrike" cap="none" normalizeH="0" baseline="0" dirty="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Urban </a:t>
            </a:r>
            <a:r>
              <a:rPr kumimoji="0" lang="en-GB" altLang="en-US" b="0" i="0" u="none" strike="noStrike" cap="none" normalizeH="0" baseline="0" dirty="0" smtClean="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centers or targets</a:t>
            </a:r>
            <a:endParaRPr kumimoji="0" lang="en-GB" altLang="en-US" b="0" i="0" u="none" strike="noStrike" cap="none" normalizeH="0" baseline="0" dirty="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targets &lt;- </a:t>
            </a:r>
            <a:r>
              <a:rPr kumimoji="0" lang="en-GB" altLang="en-US" b="0" i="0" u="none" strike="noStrike" cap="none" normalizeH="0" baseline="0" dirty="0" err="1">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readOGR</a:t>
            </a:r>
            <a:r>
              <a:rPr kumimoji="0" lang="en-GB" altLang="en-US" b="0" i="0" u="none" strike="noStrike" cap="none" normalizeH="0" baseline="0" dirty="0">
                <a:ln>
                  <a:noFill/>
                </a:ln>
                <a:solidFill>
                  <a:srgbClr val="FF0000"/>
                </a:solidFill>
                <a:effectLst/>
                <a:latin typeface="Lucida Console" panose="020B0609040504020204" pitchFamily="49" charset="0"/>
                <a:ea typeface="Times New Roman" panose="02020603050405020304" pitchFamily="18" charset="0"/>
                <a:cs typeface="Courier New" panose="02070309020205020404" pitchFamily="49" charset="0"/>
              </a:rPr>
              <a:t>(</a:t>
            </a:r>
            <a:r>
              <a:rPr kumimoji="0" lang="en-GB" altLang="en-US" b="0" i="0" u="none" strike="noStrike" cap="none" normalizeH="0" baseline="0" dirty="0">
                <a:ln>
                  <a:noFill/>
                </a:ln>
                <a:solidFill>
                  <a:srgbClr val="008080"/>
                </a:solidFill>
                <a:effectLst/>
                <a:latin typeface="Lucida Console" panose="020B0609040504020204" pitchFamily="49" charset="0"/>
                <a:ea typeface="Times New Roman" panose="02020603050405020304" pitchFamily="18" charset="0"/>
                <a:cs typeface="Courier New" panose="02070309020205020404" pitchFamily="49" charset="0"/>
              </a:rPr>
              <a:t>"inputs\\urban50k.shp</a:t>
            </a:r>
            <a:r>
              <a:rPr kumimoji="0" lang="en-GB" altLang="en-US" b="0" i="0" u="none" strike="noStrike" cap="none" normalizeH="0" baseline="0" dirty="0" smtClean="0">
                <a:ln>
                  <a:noFill/>
                </a:ln>
                <a:solidFill>
                  <a:srgbClr val="008080"/>
                </a:solidFill>
                <a:effectLst/>
                <a:latin typeface="Lucida Console" panose="020B0609040504020204" pitchFamily="49" charset="0"/>
                <a:ea typeface="Times New Roman" panose="02020603050405020304" pitchFamily="18" charset="0"/>
                <a:cs typeface="Courier New" panose="02070309020205020404" pitchFamily="49" charset="0"/>
              </a:rPr>
              <a:t>"</a:t>
            </a:r>
            <a:r>
              <a:rPr kumimoji="0" lang="en-GB" altLang="en-US" b="0" i="0" u="none" strike="noStrike" cap="none" normalizeH="0" baseline="0" dirty="0" smtClean="0">
                <a:ln>
                  <a:noFill/>
                </a:ln>
                <a:solidFill>
                  <a:srgbClr val="FF0000"/>
                </a:solidFill>
                <a:effectLst/>
                <a:latin typeface="Lucida Console" panose="020B0609040504020204" pitchFamily="49" charset="0"/>
                <a:ea typeface="Times New Roman" panose="02020603050405020304" pitchFamily="18" charset="0"/>
                <a:cs typeface="Courier New" panose="02070309020205020404" pitchFamily="49" charset="0"/>
              </a:rPr>
              <a:t>)</a:t>
            </a:r>
          </a:p>
          <a:p>
            <a:pPr lvl="0" defTabSz="914400" eaLnBrk="0" fontAlgn="base" hangingPunct="0">
              <a:spcBef>
                <a:spcPct val="0"/>
              </a:spcBef>
              <a:spcAft>
                <a:spcPct val="0"/>
              </a:spcAft>
            </a:pPr>
            <a:endParaRPr lang="en-GB" altLang="en-US" dirty="0" smtClean="0">
              <a:solidFill>
                <a:srgbClr val="008000"/>
              </a:solidFill>
              <a:latin typeface="Lucida Console" panose="020B0609040504020204" pitchFamily="49" charset="0"/>
              <a:ea typeface="Times New Roman" panose="02020603050405020304" pitchFamily="18" charset="0"/>
              <a:cs typeface="Courier New" panose="02070309020205020404" pitchFamily="49" charset="0"/>
            </a:endParaRPr>
          </a:p>
          <a:p>
            <a:pPr lvl="0" defTabSz="914400" eaLnBrk="0" fontAlgn="base" hangingPunct="0">
              <a:spcBef>
                <a:spcPct val="0"/>
              </a:spcBef>
              <a:spcAft>
                <a:spcPct val="0"/>
              </a:spcAft>
            </a:pPr>
            <a:r>
              <a:rPr lang="en-GB" altLang="en-US" dirty="0" smtClean="0">
                <a:solidFill>
                  <a:srgbClr val="008000"/>
                </a:solidFill>
                <a:latin typeface="Lucida Console" panose="020B0609040504020204" pitchFamily="49" charset="0"/>
                <a:ea typeface="Times New Roman" panose="02020603050405020304" pitchFamily="18" charset="0"/>
                <a:cs typeface="Courier New" panose="02070309020205020404" pitchFamily="49" charset="0"/>
              </a:rPr>
              <a:t># rasterise OSM roads using the SPEED_KMH. Use the maximum speed in cases where </a:t>
            </a:r>
          </a:p>
          <a:p>
            <a:pPr lvl="0" defTabSz="914400" eaLnBrk="0" fontAlgn="base" hangingPunct="0">
              <a:spcBef>
                <a:spcPct val="0"/>
              </a:spcBef>
              <a:spcAft>
                <a:spcPct val="0"/>
              </a:spcAft>
            </a:pPr>
            <a:r>
              <a:rPr lang="en-GB" altLang="en-US" dirty="0">
                <a:solidFill>
                  <a:srgbClr val="008000"/>
                </a:solidFill>
                <a:latin typeface="Lucida Console" panose="020B0609040504020204" pitchFamily="49" charset="0"/>
                <a:ea typeface="Times New Roman" panose="02020603050405020304" pitchFamily="18" charset="0"/>
                <a:cs typeface="Courier New" panose="02070309020205020404" pitchFamily="49" charset="0"/>
              </a:rPr>
              <a:t>#</a:t>
            </a:r>
            <a:r>
              <a:rPr lang="en-GB" altLang="en-US" dirty="0" smtClean="0">
                <a:solidFill>
                  <a:srgbClr val="008000"/>
                </a:solidFill>
                <a:latin typeface="Lucida Console" panose="020B0609040504020204" pitchFamily="49" charset="0"/>
                <a:ea typeface="Times New Roman" panose="02020603050405020304" pitchFamily="18" charset="0"/>
                <a:cs typeface="Courier New" panose="02070309020205020404" pitchFamily="49" charset="0"/>
              </a:rPr>
              <a:t> two or more roads exist in one pixel.</a:t>
            </a:r>
            <a:endParaRPr lang="en-GB" altLang="en-US" dirty="0">
              <a:solidFill>
                <a:srgbClr val="008000"/>
              </a:solidFill>
              <a:latin typeface="Lucida Console" panose="020B0609040504020204" pitchFamily="49" charset="0"/>
              <a:ea typeface="Times New Roman" panose="02020603050405020304" pitchFamily="18" charset="0"/>
              <a:cs typeface="Courier New" panose="02070309020205020404" pitchFamily="49" charset="0"/>
            </a:endParaRPr>
          </a:p>
          <a:p>
            <a:pPr lvl="0" defTabSz="914400" eaLnBrk="0" fontAlgn="base" hangingPunct="0">
              <a:spcBef>
                <a:spcPct val="0"/>
              </a:spcBef>
              <a:spcAft>
                <a:spcPct val="0"/>
              </a:spcAft>
            </a:pPr>
            <a:r>
              <a:rPr lang="en-GB" altLang="en-US" dirty="0" err="1" smtClean="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road_spd</a:t>
            </a:r>
            <a:r>
              <a:rPr lang="en-GB" altLang="en-US" dirty="0" smtClean="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 </a:t>
            </a:r>
            <a:r>
              <a:rPr lang="en-GB" alt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&lt;- rasterize</a:t>
            </a:r>
            <a:r>
              <a:rPr lang="en-GB" altLang="en-US" dirty="0">
                <a:solidFill>
                  <a:srgbClr val="FF0000"/>
                </a:solidFill>
                <a:latin typeface="Lucida Console" panose="020B0609040504020204" pitchFamily="49" charset="0"/>
                <a:ea typeface="Times New Roman" panose="02020603050405020304" pitchFamily="18" charset="0"/>
                <a:cs typeface="Courier New" panose="02070309020205020404" pitchFamily="49" charset="0"/>
              </a:rPr>
              <a:t>(</a:t>
            </a:r>
            <a:r>
              <a:rPr lang="en-GB" alt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x=</a:t>
            </a:r>
            <a:r>
              <a:rPr lang="en-GB" altLang="en-US" dirty="0" err="1">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road_shp</a:t>
            </a:r>
            <a:r>
              <a:rPr lang="en-GB" altLang="en-US" dirty="0" smtClean="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 y=</a:t>
            </a:r>
            <a:r>
              <a:rPr lang="en-GB" altLang="en-US" dirty="0" err="1" smtClean="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road_spd</a:t>
            </a:r>
            <a:r>
              <a:rPr lang="en-GB" altLang="en-US" dirty="0" smtClean="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 </a:t>
            </a:r>
            <a:r>
              <a:rPr lang="en-GB" altLang="en-US" b="1" dirty="0" smtClean="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field</a:t>
            </a:r>
            <a:r>
              <a:rPr lang="en-GB" altLang="en-US" b="1"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a:t>
            </a:r>
            <a:r>
              <a:rPr lang="en-GB" altLang="en-US" b="1" dirty="0">
                <a:solidFill>
                  <a:srgbClr val="008080"/>
                </a:solidFill>
                <a:latin typeface="Lucida Console" panose="020B0609040504020204" pitchFamily="49" charset="0"/>
                <a:ea typeface="Times New Roman" panose="02020603050405020304" pitchFamily="18" charset="0"/>
                <a:cs typeface="Courier New" panose="02070309020205020404" pitchFamily="49" charset="0"/>
              </a:rPr>
              <a:t>"SPEED_KMH</a:t>
            </a:r>
            <a:r>
              <a:rPr lang="en-GB" altLang="en-US" b="1" dirty="0" smtClean="0">
                <a:solidFill>
                  <a:srgbClr val="008080"/>
                </a:solidFill>
                <a:latin typeface="Lucida Console" panose="020B0609040504020204" pitchFamily="49" charset="0"/>
                <a:ea typeface="Times New Roman" panose="02020603050405020304" pitchFamily="18" charset="0"/>
                <a:cs typeface="Courier New" panose="02070309020205020404" pitchFamily="49" charset="0"/>
              </a:rPr>
              <a:t>"</a:t>
            </a:r>
            <a:r>
              <a:rPr lang="en-GB" altLang="en-US" b="1" dirty="0" smtClean="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 fun=</a:t>
            </a:r>
            <a:r>
              <a:rPr lang="en-GB" altLang="en-US" b="1" dirty="0" smtClean="0">
                <a:solidFill>
                  <a:srgbClr val="000080"/>
                </a:solidFill>
                <a:latin typeface="Lucida Console" panose="020B0609040504020204" pitchFamily="49" charset="0"/>
                <a:ea typeface="Times New Roman" panose="02020603050405020304" pitchFamily="18" charset="0"/>
                <a:cs typeface="Courier New" panose="02070309020205020404" pitchFamily="49" charset="0"/>
              </a:rPr>
              <a:t>max</a:t>
            </a:r>
            <a:r>
              <a:rPr lang="en-GB" altLang="en-US" dirty="0" smtClean="0">
                <a:solidFill>
                  <a:srgbClr val="FF0000"/>
                </a:solidFill>
                <a:latin typeface="Lucida Console" panose="020B0609040504020204" pitchFamily="49" charset="0"/>
                <a:ea typeface="Times New Roman" panose="02020603050405020304" pitchFamily="18" charset="0"/>
                <a:cs typeface="Courier New" panose="02070309020205020404" pitchFamily="49" charset="0"/>
              </a:rPr>
              <a:t>)</a:t>
            </a:r>
            <a:endParaRPr lang="en-GB" altLang="en-US" dirty="0">
              <a:solidFill>
                <a:srgbClr val="FF0000"/>
              </a:solidFill>
              <a:latin typeface="Lucida Console" panose="020B06090405040202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a:ln>
                <a:noFill/>
              </a:ln>
              <a:solidFill>
                <a:schemeClr val="tx1"/>
              </a:solidFill>
              <a:effectLst/>
              <a:latin typeface="Lucida Console" panose="020B0609040504020204" pitchFamily="49" charset="0"/>
            </a:endParaRP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68334" y="138664"/>
            <a:ext cx="4971861" cy="2945731"/>
          </a:xfrm>
          <a:prstGeom prst="rect">
            <a:avLst/>
          </a:prstGeom>
          <a:solidFill>
            <a:schemeClr val="bg1">
              <a:lumMod val="85000"/>
            </a:schemeClr>
          </a:solidFill>
          <a:ln>
            <a:solidFill>
              <a:srgbClr val="FF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67307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a:solidFill>
                  <a:srgbClr val="FFC000"/>
                </a:solidFill>
              </a:rPr>
              <a:t>Parts of the workflow in R</a:t>
            </a:r>
            <a:endParaRPr lang="en-US" sz="6000" b="1" dirty="0">
              <a:solidFill>
                <a:srgbClr val="FFC000"/>
              </a:solidFill>
            </a:endParaRPr>
          </a:p>
        </p:txBody>
      </p:sp>
      <p:sp>
        <p:nvSpPr>
          <p:cNvPr id="5" name="Rectangle 4"/>
          <p:cNvSpPr>
            <a:spLocks noChangeArrowheads="1"/>
          </p:cNvSpPr>
          <p:nvPr/>
        </p:nvSpPr>
        <p:spPr bwMode="auto">
          <a:xfrm>
            <a:off x="597023" y="1780173"/>
            <a:ext cx="14676392" cy="2631490"/>
          </a:xfrm>
          <a:prstGeom prst="rect">
            <a:avLst/>
          </a:prstGeom>
          <a:solidFill>
            <a:schemeClr val="bg1">
              <a:lumMod val="85000"/>
            </a:schemeClr>
          </a:solidFill>
          <a:ln>
            <a:noFill/>
          </a:ln>
          <a:effectLst/>
        </p:spPr>
        <p:txBody>
          <a:bodyPr vert="horz" wrap="squar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 Slope</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 Tobler's walking speed is given by W = 6e^-3.5|tan(slope)+0.05|</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err="1" smtClean="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slp_w</a:t>
            </a:r>
            <a:r>
              <a:rPr kumimoji="0" lang="en-GB" altLang="en-US" b="0" i="0" u="none" strike="noStrike" cap="none" normalizeH="0" baseline="0" dirty="0" smtClean="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 &lt;-  6 * </a:t>
            </a:r>
            <a:r>
              <a:rPr kumimoji="0" lang="en-GB" altLang="en-US" b="0" i="0" u="none" strike="noStrike" cap="none" normalizeH="0" baseline="0" dirty="0" err="1" smtClean="0">
                <a:ln>
                  <a:noFill/>
                </a:ln>
                <a:solidFill>
                  <a:srgbClr val="000080"/>
                </a:solidFill>
                <a:effectLst/>
                <a:latin typeface="Lucida Console" panose="020B0609040504020204" pitchFamily="49" charset="0"/>
                <a:ea typeface="Times New Roman" panose="02020603050405020304" pitchFamily="18" charset="0"/>
                <a:cs typeface="Courier New" panose="02070309020205020404" pitchFamily="49" charset="0"/>
              </a:rPr>
              <a:t>exp</a:t>
            </a:r>
            <a:r>
              <a:rPr kumimoji="0" lang="en-GB" altLang="en-US" b="0" i="0" u="none" strike="noStrike" cap="none" normalizeH="0" baseline="0" dirty="0" smtClean="0">
                <a:ln>
                  <a:noFill/>
                </a:ln>
                <a:solidFill>
                  <a:srgbClr val="FF0000"/>
                </a:solidFill>
                <a:effectLst/>
                <a:latin typeface="Lucida Console" panose="020B0609040504020204" pitchFamily="49" charset="0"/>
                <a:ea typeface="Times New Roman" panose="02020603050405020304" pitchFamily="18" charset="0"/>
                <a:cs typeface="Courier New" panose="02070309020205020404" pitchFamily="49" charset="0"/>
              </a:rPr>
              <a:t>(</a:t>
            </a:r>
            <a:r>
              <a:rPr kumimoji="0" lang="en-GB" altLang="en-US" b="0" i="0" u="none" strike="noStrike" cap="none" normalizeH="0" baseline="0" dirty="0" smtClean="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-3.5 * </a:t>
            </a:r>
            <a:r>
              <a:rPr kumimoji="0" lang="en-GB" altLang="en-US" b="0" i="0" u="none" strike="noStrike" cap="none" normalizeH="0" baseline="0" dirty="0" smtClean="0">
                <a:ln>
                  <a:noFill/>
                </a:ln>
                <a:solidFill>
                  <a:srgbClr val="000080"/>
                </a:solidFill>
                <a:effectLst/>
                <a:latin typeface="Lucida Console" panose="020B0609040504020204" pitchFamily="49" charset="0"/>
                <a:ea typeface="Times New Roman" panose="02020603050405020304" pitchFamily="18" charset="0"/>
                <a:cs typeface="Courier New" panose="02070309020205020404" pitchFamily="49" charset="0"/>
              </a:rPr>
              <a:t>abs</a:t>
            </a:r>
            <a:r>
              <a:rPr kumimoji="0" lang="en-GB" altLang="en-US" b="0" i="0" u="none" strike="noStrike" cap="none" normalizeH="0" baseline="0" dirty="0" smtClean="0">
                <a:ln>
                  <a:noFill/>
                </a:ln>
                <a:solidFill>
                  <a:srgbClr val="FF0000"/>
                </a:solidFill>
                <a:effectLst/>
                <a:latin typeface="Lucida Console" panose="020B0609040504020204" pitchFamily="49" charset="0"/>
                <a:ea typeface="Times New Roman" panose="02020603050405020304" pitchFamily="18" charset="0"/>
                <a:cs typeface="Courier New" panose="02070309020205020404" pitchFamily="49" charset="0"/>
              </a:rPr>
              <a:t>(</a:t>
            </a:r>
            <a:r>
              <a:rPr kumimoji="0" lang="en-GB" altLang="en-US" b="0" i="0" u="none" strike="noStrike" cap="none" normalizeH="0" baseline="0" dirty="0" smtClean="0">
                <a:ln>
                  <a:noFill/>
                </a:ln>
                <a:solidFill>
                  <a:srgbClr val="000080"/>
                </a:solidFill>
                <a:effectLst/>
                <a:latin typeface="Lucida Console" panose="020B0609040504020204" pitchFamily="49" charset="0"/>
                <a:ea typeface="Times New Roman" panose="02020603050405020304" pitchFamily="18" charset="0"/>
                <a:cs typeface="Courier New" panose="02070309020205020404" pitchFamily="49" charset="0"/>
              </a:rPr>
              <a:t>tan</a:t>
            </a:r>
            <a:r>
              <a:rPr kumimoji="0" lang="en-GB" altLang="en-US" b="0" i="0" u="none" strike="noStrike" cap="none" normalizeH="0" baseline="0" dirty="0" smtClean="0">
                <a:ln>
                  <a:noFill/>
                </a:ln>
                <a:solidFill>
                  <a:srgbClr val="FF0000"/>
                </a:solidFill>
                <a:effectLst/>
                <a:latin typeface="Lucida Console" panose="020B0609040504020204" pitchFamily="49" charset="0"/>
                <a:ea typeface="Times New Roman" panose="02020603050405020304" pitchFamily="18" charset="0"/>
                <a:cs typeface="Courier New" panose="02070309020205020404" pitchFamily="49" charset="0"/>
              </a:rPr>
              <a:t>(</a:t>
            </a:r>
            <a:r>
              <a:rPr kumimoji="0" lang="en-GB" altLang="en-US" b="0" i="0" u="none" strike="noStrike" cap="none" normalizeH="0" baseline="0" dirty="0" smtClean="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slope*pi/180</a:t>
            </a:r>
            <a:r>
              <a:rPr kumimoji="0" lang="en-GB" altLang="en-US" b="0" i="0" u="none" strike="noStrike" cap="none" normalizeH="0" baseline="0" dirty="0" smtClean="0">
                <a:ln>
                  <a:noFill/>
                </a:ln>
                <a:solidFill>
                  <a:srgbClr val="FF0000"/>
                </a:solidFill>
                <a:effectLst/>
                <a:latin typeface="Lucida Console" panose="020B0609040504020204" pitchFamily="49" charset="0"/>
                <a:ea typeface="Times New Roman" panose="02020603050405020304" pitchFamily="18" charset="0"/>
                <a:cs typeface="Courier New" panose="02070309020205020404" pitchFamily="49" charset="0"/>
              </a:rPr>
              <a:t>) </a:t>
            </a:r>
            <a:r>
              <a:rPr kumimoji="0" lang="en-GB" altLang="en-US" b="0" i="0" u="none" strike="noStrike" cap="none" normalizeH="0" baseline="0" dirty="0" smtClean="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+ 0.05</a:t>
            </a:r>
            <a:r>
              <a:rPr kumimoji="0" lang="en-GB" altLang="en-US" b="0" i="0" u="none" strike="noStrike" cap="none" normalizeH="0" baseline="0" dirty="0" smtClean="0">
                <a:ln>
                  <a:noFill/>
                </a:ln>
                <a:solidFill>
                  <a:srgbClr val="FF0000"/>
                </a:solidFill>
                <a:effectLst/>
                <a:latin typeface="Lucida Console" panose="020B0609040504020204" pitchFamily="49" charset="0"/>
                <a:ea typeface="Times New Roman" panose="02020603050405020304" pitchFamily="18" charset="0"/>
                <a:cs typeface="Courier New" panose="02070309020205020404" pitchFamily="49"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smtClean="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 divide by base speed of 5km/hr to get speed factor and write that to a file</a:t>
            </a:r>
          </a:p>
          <a:p>
            <a:pPr marL="0" marR="0" lvl="0" indent="0" algn="l" defTabSz="914400" rtl="0" eaLnBrk="0" fontAlgn="base" latinLnBrk="0" hangingPunct="0">
              <a:lnSpc>
                <a:spcPct val="100000"/>
              </a:lnSpc>
              <a:spcBef>
                <a:spcPct val="0"/>
              </a:spcBef>
              <a:spcAft>
                <a:spcPct val="0"/>
              </a:spcAft>
              <a:buClrTx/>
              <a:buSzTx/>
              <a:buFontTx/>
              <a:buNone/>
              <a:tabLst/>
            </a:pPr>
            <a:r>
              <a:rPr lang="en-GB" altLang="en-US" dirty="0" err="1">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b</a:t>
            </a:r>
            <a:r>
              <a:rPr kumimoji="0" lang="en-GB" altLang="en-US" b="0" i="0" u="none" strike="noStrike" cap="none" normalizeH="0" baseline="0" dirty="0" err="1" smtClean="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ase_spd</a:t>
            </a:r>
            <a:r>
              <a:rPr kumimoji="0" lang="en-GB" altLang="en-US" b="0" i="0" u="none" strike="noStrike" cap="none" normalizeH="0" baseline="0" dirty="0" smtClean="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 &lt;-</a:t>
            </a:r>
            <a:r>
              <a:rPr kumimoji="0" lang="en-GB" altLang="en-US" b="0" i="0" u="none" strike="noStrike" cap="none" normalizeH="0" dirty="0" smtClean="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 5</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err="1" smtClean="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wlk_spd</a:t>
            </a:r>
            <a:r>
              <a:rPr kumimoji="0" lang="en-GB" altLang="en-US" b="0" i="0" u="none" strike="noStrike" cap="none" normalizeH="0" baseline="0" dirty="0" smtClean="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 &lt;- </a:t>
            </a:r>
            <a:r>
              <a:rPr kumimoji="0" lang="en-GB" altLang="en-US" b="0" i="0" u="none" strike="noStrike" cap="none" normalizeH="0" baseline="0" dirty="0" err="1" smtClean="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slp_w</a:t>
            </a:r>
            <a:r>
              <a:rPr kumimoji="0" lang="en-GB" altLang="en-US" b="0" i="0" u="none" strike="noStrike" cap="none" normalizeH="0" baseline="0" dirty="0" smtClean="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a:t>
            </a:r>
            <a:r>
              <a:rPr kumimoji="0" lang="en-GB" altLang="en-US" b="0" i="0" u="none" strike="noStrike" cap="none" normalizeH="0" baseline="0" dirty="0" err="1" smtClean="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base_spd</a:t>
            </a:r>
            <a:r>
              <a:rPr kumimoji="0" lang="en-GB" altLang="en-US" b="0" i="0" u="none" strike="noStrike" cap="none" normalizeH="0" baseline="0" dirty="0" smtClean="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32851" y="3979889"/>
            <a:ext cx="2300377" cy="4976433"/>
          </a:xfrm>
          <a:prstGeom prst="rect">
            <a:avLst/>
          </a:prstGeom>
          <a:solidFill>
            <a:schemeClr val="bg1">
              <a:lumMod val="85000"/>
            </a:schemeClr>
          </a:solidFill>
          <a:ln>
            <a:solidFill>
              <a:srgbClr val="FF0000"/>
            </a:solidFill>
          </a:ln>
          <a:effectLst>
            <a:outerShdw blurRad="292100" dist="139700" dir="2700000" algn="tl" rotWithShape="0">
              <a:srgbClr val="333333">
                <a:alpha val="65000"/>
              </a:srgbClr>
            </a:outerShdw>
          </a:effectLst>
        </p:spPr>
      </p:pic>
      <p:sp>
        <p:nvSpPr>
          <p:cNvPr id="8" name="Rectangle 1"/>
          <p:cNvSpPr>
            <a:spLocks noChangeArrowheads="1"/>
          </p:cNvSpPr>
          <p:nvPr/>
        </p:nvSpPr>
        <p:spPr bwMode="auto">
          <a:xfrm>
            <a:off x="597023" y="5151910"/>
            <a:ext cx="12829153" cy="2262158"/>
          </a:xfrm>
          <a:prstGeom prst="rect">
            <a:avLst/>
          </a:prstGeom>
          <a:solidFill>
            <a:schemeClr val="bg1">
              <a:lumMod val="85000"/>
            </a:schemeClr>
          </a:solidFill>
          <a:ln>
            <a:noFill/>
          </a:ln>
          <a:effectLst/>
        </p:spPr>
        <p:txBody>
          <a:bodyPr vert="horz" wrap="non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 </a:t>
            </a:r>
            <a:r>
              <a:rPr kumimoji="0" lang="en-GB" altLang="en-US" b="0" i="0" u="none" strike="noStrike" cap="none" normalizeH="0" baseline="0" dirty="0" smtClean="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Merge </a:t>
            </a:r>
            <a:r>
              <a:rPr kumimoji="0" lang="en-GB" altLang="en-US" b="0" i="0" u="none" strike="noStrike" cap="none" normalizeH="0" baseline="0" dirty="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the speed </a:t>
            </a:r>
            <a:r>
              <a:rPr kumimoji="0" lang="en-GB" altLang="en-US" b="0" i="0" u="none" strike="noStrike" cap="none" normalizeH="0" baseline="0" dirty="0" smtClean="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components</a:t>
            </a:r>
            <a:endParaRPr kumimoji="0" lang="en-GB" altLang="en-US" b="0" i="0" u="none" strike="noStrike" cap="none" normalizeH="0" baseline="0" dirty="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i="0" u="none" strike="noStrike" cap="none" normalizeH="0" baseline="0" dirty="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 road takes priority over rail and rail takes priority over walking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err="1">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merge_spd</a:t>
            </a:r>
            <a:r>
              <a:rPr kumimoji="0" lang="en-GB" altLang="en-US" b="0" i="0" u="none" strike="noStrike" cap="none" normalizeH="0" baseline="0" dirty="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 &lt;- </a:t>
            </a:r>
            <a:r>
              <a:rPr kumimoji="0" lang="en-GB" altLang="en-US" b="0" i="0" u="none" strike="noStrike" cap="none" normalizeH="0" baseline="0" dirty="0">
                <a:ln>
                  <a:noFill/>
                </a:ln>
                <a:solidFill>
                  <a:srgbClr val="000080"/>
                </a:solidFill>
                <a:effectLst/>
                <a:latin typeface="Lucida Console" panose="020B0609040504020204" pitchFamily="49" charset="0"/>
                <a:ea typeface="Times New Roman" panose="02020603050405020304" pitchFamily="18" charset="0"/>
                <a:cs typeface="Courier New" panose="02070309020205020404" pitchFamily="49" charset="0"/>
              </a:rPr>
              <a:t>merge</a:t>
            </a:r>
            <a:r>
              <a:rPr kumimoji="0" lang="en-GB" altLang="en-US" b="0" i="0" u="none" strike="noStrike" cap="none" normalizeH="0" baseline="0" dirty="0">
                <a:ln>
                  <a:noFill/>
                </a:ln>
                <a:solidFill>
                  <a:srgbClr val="FF0000"/>
                </a:solidFill>
                <a:effectLst/>
                <a:latin typeface="Lucida Console" panose="020B0609040504020204" pitchFamily="49" charset="0"/>
                <a:ea typeface="Times New Roman" panose="02020603050405020304" pitchFamily="18" charset="0"/>
                <a:cs typeface="Courier New" panose="02070309020205020404" pitchFamily="49" charset="0"/>
              </a:rPr>
              <a:t>(</a:t>
            </a:r>
            <a:r>
              <a:rPr kumimoji="0" lang="en-GB" altLang="en-US" b="0" i="0" u="none" strike="noStrike" cap="none" normalizeH="0" baseline="0" dirty="0" err="1">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road_spd</a:t>
            </a:r>
            <a:r>
              <a:rPr kumimoji="0" lang="en-GB" altLang="en-US" b="0" i="0" u="none" strike="noStrike" cap="none" normalizeH="0" baseline="0" dirty="0" smtClean="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 </a:t>
            </a:r>
            <a:r>
              <a:rPr kumimoji="0" lang="en-GB" altLang="en-US" b="0" i="0" u="none" strike="noStrike" cap="none" normalizeH="0" baseline="0" dirty="0" err="1" smtClean="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rail_spd</a:t>
            </a:r>
            <a:r>
              <a:rPr kumimoji="0" lang="en-GB" altLang="en-US" b="0" i="0" u="none" strike="noStrike" cap="none" normalizeH="0" baseline="0" dirty="0" smtClean="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 </a:t>
            </a:r>
            <a:r>
              <a:rPr lang="en-GB" altLang="en-US" dirty="0" err="1" smtClean="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slp</a:t>
            </a:r>
            <a:r>
              <a:rPr kumimoji="0" lang="en-GB" altLang="en-US" b="0" i="0" u="none" strike="noStrike" cap="none" normalizeH="0" baseline="0" dirty="0" err="1" smtClean="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_spd</a:t>
            </a:r>
            <a:r>
              <a:rPr kumimoji="0" lang="en-GB" altLang="en-US" b="0" i="0" u="none" strike="noStrike" cap="none" normalizeH="0" baseline="0" dirty="0">
                <a:ln>
                  <a:noFill/>
                </a:ln>
                <a:solidFill>
                  <a:srgbClr val="FF0000"/>
                </a:solidFill>
                <a:effectLst/>
                <a:latin typeface="Lucida Console" panose="020B0609040504020204" pitchFamily="49" charset="0"/>
                <a:ea typeface="Times New Roman" panose="02020603050405020304" pitchFamily="18" charset="0"/>
                <a:cs typeface="Courier New" panose="02070309020205020404" pitchFamily="49"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 convert speed in km per hr to travel time in minutes per metre</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err="1">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merge_mins</a:t>
            </a:r>
            <a:r>
              <a:rPr kumimoji="0" lang="en-GB" altLang="en-US" b="0" i="0" u="none" strike="noStrike" cap="none" normalizeH="0" baseline="0" dirty="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 &lt;- 1.0 / </a:t>
            </a:r>
            <a:r>
              <a:rPr kumimoji="0" lang="en-GB" altLang="en-US" b="0" i="0" u="none" strike="noStrike" cap="none" normalizeH="0" baseline="0" dirty="0">
                <a:ln>
                  <a:noFill/>
                </a:ln>
                <a:solidFill>
                  <a:srgbClr val="FF0000"/>
                </a:solidFill>
                <a:effectLst/>
                <a:latin typeface="Lucida Console" panose="020B0609040504020204" pitchFamily="49" charset="0"/>
                <a:ea typeface="Times New Roman" panose="02020603050405020304" pitchFamily="18" charset="0"/>
                <a:cs typeface="Courier New" panose="02070309020205020404" pitchFamily="49" charset="0"/>
              </a:rPr>
              <a:t>(</a:t>
            </a:r>
            <a:r>
              <a:rPr kumimoji="0" lang="en-GB" altLang="en-US" b="0" i="0" u="none" strike="noStrike" cap="none" normalizeH="0" baseline="0" dirty="0" err="1">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merge_spd</a:t>
            </a:r>
            <a:r>
              <a:rPr kumimoji="0" lang="en-GB" altLang="en-US" b="0" i="0" u="none" strike="noStrike" cap="none" normalizeH="0" baseline="0" dirty="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 * 1000 / 60.0 </a:t>
            </a:r>
            <a:r>
              <a:rPr kumimoji="0" lang="en-GB" altLang="en-US" b="0" i="0" u="none" strike="noStrike" cap="none" normalizeH="0" baseline="0" dirty="0" smtClean="0">
                <a:ln>
                  <a:noFill/>
                </a:ln>
                <a:solidFill>
                  <a:srgbClr val="FF0000"/>
                </a:solidFill>
                <a:effectLst/>
                <a:latin typeface="Lucida Console" panose="020B0609040504020204" pitchFamily="49" charset="0"/>
                <a:ea typeface="Times New Roman" panose="02020603050405020304" pitchFamily="18" charset="0"/>
                <a:cs typeface="Courier New" panose="02070309020205020404" pitchFamily="49" charset="0"/>
              </a:rPr>
              <a:t>)</a:t>
            </a:r>
            <a:endParaRPr kumimoji="0" lang="en-GB" altLang="en-US" b="0" i="0" u="none" strike="noStrike" cap="none" normalizeH="0" baseline="0" dirty="0">
              <a:ln>
                <a:noFill/>
              </a:ln>
              <a:solidFill>
                <a:srgbClr val="FF0000"/>
              </a:solidFill>
              <a:effectLst/>
              <a:latin typeface="Lucida Console" panose="020B0609040504020204" pitchFamily="49" charset="0"/>
              <a:ea typeface="Times New Roman" panose="02020603050405020304" pitchFamily="18" charset="0"/>
              <a:cs typeface="Courier New" panose="02070309020205020404" pitchFamily="49" charset="0"/>
            </a:endParaRPr>
          </a:p>
        </p:txBody>
      </p:sp>
      <p:pic>
        <p:nvPicPr>
          <p:cNvPr id="6" name="Picture 5"/>
          <p:cNvPicPr/>
          <p:nvPr/>
        </p:nvPicPr>
        <p:blipFill rotWithShape="1">
          <a:blip r:embed="rId3" cstate="print">
            <a:extLst>
              <a:ext uri="{28A0092B-C50C-407E-A947-70E740481C1C}">
                <a14:useLocalDpi xmlns:a14="http://schemas.microsoft.com/office/drawing/2010/main" val="0"/>
              </a:ext>
            </a:extLst>
          </a:blip>
          <a:srcRect t="52013"/>
          <a:stretch/>
        </p:blipFill>
        <p:spPr bwMode="auto">
          <a:xfrm>
            <a:off x="9376013" y="163773"/>
            <a:ext cx="6757215" cy="1637293"/>
          </a:xfrm>
          <a:prstGeom prst="rect">
            <a:avLst/>
          </a:prstGeom>
          <a:solidFill>
            <a:schemeClr val="bg1">
              <a:lumMod val="85000"/>
            </a:schemeClr>
          </a:solidFill>
          <a:ln>
            <a:solidFill>
              <a:srgbClr val="FF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11585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smtClean="0">
                <a:solidFill>
                  <a:srgbClr val="FFC000"/>
                </a:solidFill>
              </a:rPr>
              <a:t>Parts of the workflow in R</a:t>
            </a:r>
            <a:endParaRPr lang="en-US" sz="3300" b="1" dirty="0">
              <a:solidFill>
                <a:srgbClr val="FFC000"/>
              </a:solidFill>
            </a:endParaRPr>
          </a:p>
        </p:txBody>
      </p:sp>
      <p:sp>
        <p:nvSpPr>
          <p:cNvPr id="2" name="Rectangle 1"/>
          <p:cNvSpPr>
            <a:spLocks noChangeArrowheads="1"/>
          </p:cNvSpPr>
          <p:nvPr/>
        </p:nvSpPr>
        <p:spPr bwMode="auto">
          <a:xfrm>
            <a:off x="555903" y="3015191"/>
            <a:ext cx="15144193" cy="4108817"/>
          </a:xfrm>
          <a:prstGeom prst="rect">
            <a:avLst/>
          </a:prstGeom>
          <a:solidFill>
            <a:schemeClr val="bg1">
              <a:lumMod val="85000"/>
            </a:schemeClr>
          </a:solidFill>
          <a:ln>
            <a:noFill/>
          </a:ln>
          <a:effectLst/>
        </p:spPr>
        <p:txBody>
          <a:bodyPr vert="horz" wrap="square" lIns="91440" tIns="45720" rIns="91440" bIns="0" numCol="1" anchor="ctr" anchorCtr="0" compatLnSpc="1">
            <a:prstTxWarp prst="textNoShape">
              <a:avLst/>
            </a:prstTxWarp>
            <a:spAutoFit/>
          </a:bodyPr>
          <a:lstStyle/>
          <a:p>
            <a:pPr lvl="0" defTabSz="914400" eaLnBrk="0" fontAlgn="base" hangingPunct="0">
              <a:spcBef>
                <a:spcPct val="0"/>
              </a:spcBef>
              <a:spcAft>
                <a:spcPct val="0"/>
              </a:spcAft>
            </a:pPr>
            <a:r>
              <a:rPr lang="en-GB" altLang="en-US" dirty="0">
                <a:solidFill>
                  <a:srgbClr val="008000"/>
                </a:solidFill>
                <a:latin typeface="Lucida Console" panose="020B0609040504020204" pitchFamily="49" charset="0"/>
                <a:ea typeface="Times New Roman" panose="02020603050405020304" pitchFamily="18" charset="0"/>
                <a:cs typeface="Courier New" panose="02070309020205020404" pitchFamily="49" charset="0"/>
              </a:rPr>
              <a:t># </a:t>
            </a:r>
            <a:r>
              <a:rPr lang="en-GB" altLang="en-US" dirty="0" smtClean="0">
                <a:solidFill>
                  <a:srgbClr val="008000"/>
                </a:solidFill>
                <a:latin typeface="Lucida Console" panose="020B0609040504020204" pitchFamily="49" charset="0"/>
                <a:ea typeface="Times New Roman" panose="02020603050405020304" pitchFamily="18" charset="0"/>
                <a:cs typeface="Courier New" panose="02070309020205020404" pitchFamily="49" charset="0"/>
              </a:rPr>
              <a:t>Travel </a:t>
            </a:r>
            <a:r>
              <a:rPr lang="en-GB" altLang="en-US" dirty="0" smtClean="0">
                <a:solidFill>
                  <a:srgbClr val="008000"/>
                </a:solidFill>
                <a:latin typeface="Lucida Console" panose="020B0609040504020204" pitchFamily="49" charset="0"/>
                <a:ea typeface="Times New Roman" panose="02020603050405020304" pitchFamily="18" charset="0"/>
                <a:cs typeface="Courier New" panose="02070309020205020404" pitchFamily="49" charset="0"/>
              </a:rPr>
              <a:t>time output</a:t>
            </a:r>
          </a:p>
          <a:p>
            <a:pPr lvl="0" defTabSz="914400" eaLnBrk="0" fontAlgn="base" hangingPunct="0">
              <a:spcBef>
                <a:spcPct val="0"/>
              </a:spcBef>
              <a:spcAft>
                <a:spcPct val="0"/>
              </a:spcAft>
            </a:pPr>
            <a:r>
              <a:rPr lang="en-GB" altLang="en-US" dirty="0" smtClean="0">
                <a:solidFill>
                  <a:srgbClr val="008000"/>
                </a:solidFill>
                <a:latin typeface="Lucida Console" panose="020B0609040504020204" pitchFamily="49" charset="0"/>
                <a:ea typeface="Times New Roman" panose="02020603050405020304" pitchFamily="18" charset="0"/>
                <a:cs typeface="Courier New" panose="02070309020205020404" pitchFamily="49" charset="0"/>
              </a:rPr>
              <a:t># </a:t>
            </a:r>
            <a:r>
              <a:rPr kumimoji="0" lang="en-GB" altLang="en-US" b="0" i="0" u="none" strike="noStrike" cap="none" normalizeH="0" baseline="0" dirty="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Make the graph for 8 directions using 1/mean(</a:t>
            </a:r>
            <a:r>
              <a:rPr kumimoji="0" lang="en-GB" altLang="en-US" b="0" i="0" u="none" strike="noStrike" cap="none" normalizeH="0" baseline="0" dirty="0" err="1">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merge_mins</a:t>
            </a:r>
            <a:r>
              <a:rPr kumimoji="0" lang="en-GB" altLang="en-US" b="0" i="0" u="none" strike="noStrike" cap="none" normalizeH="0" baseline="0" dirty="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 as </a:t>
            </a:r>
            <a:r>
              <a:rPr kumimoji="0" lang="en-GB" altLang="en-US" b="0" i="0" u="none" strike="noStrike" cap="none" normalizeH="0" baseline="0" dirty="0" smtClean="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conductance </a:t>
            </a:r>
            <a:r>
              <a:rPr kumimoji="0" lang="en-GB" altLang="en-US" b="0" i="0" u="none" strike="noStrike" cap="none" normalizeH="0" baseline="0" dirty="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value </a:t>
            </a:r>
          </a:p>
          <a:p>
            <a:pPr marL="0" marR="0" lvl="0" indent="0" algn="l" defTabSz="914400" rtl="0" eaLnBrk="0" fontAlgn="base" latinLnBrk="0" hangingPunct="0">
              <a:lnSpc>
                <a:spcPct val="100000"/>
              </a:lnSpc>
              <a:spcBef>
                <a:spcPct val="0"/>
              </a:spcBef>
              <a:spcAft>
                <a:spcPct val="0"/>
              </a:spcAft>
              <a:buClrTx/>
              <a:buSzTx/>
              <a:buFontTx/>
              <a:buNone/>
              <a:tabLst/>
            </a:pPr>
            <a:r>
              <a:rPr lang="en-GB" altLang="en-US" dirty="0">
                <a:solidFill>
                  <a:srgbClr val="008000"/>
                </a:solidFill>
                <a:latin typeface="Lucida Console" panose="020B0609040504020204" pitchFamily="49" charset="0"/>
                <a:ea typeface="Times New Roman" panose="02020603050405020304" pitchFamily="18" charset="0"/>
                <a:cs typeface="Courier New" panose="02070309020205020404" pitchFamily="49" charset="0"/>
              </a:rPr>
              <a:t># </a:t>
            </a:r>
            <a:r>
              <a:rPr kumimoji="0" lang="en-GB" altLang="en-US" b="0" i="0" u="none" strike="noStrike" cap="none" normalizeH="0" baseline="0" dirty="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between neighbouring cells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T &lt;- transition</a:t>
            </a:r>
            <a:r>
              <a:rPr kumimoji="0" lang="en-GB" altLang="en-US" b="1" i="0" u="none" strike="noStrike" cap="none" normalizeH="0" baseline="0" dirty="0">
                <a:ln>
                  <a:noFill/>
                </a:ln>
                <a:solidFill>
                  <a:srgbClr val="FF0000"/>
                </a:solidFill>
                <a:effectLst/>
                <a:latin typeface="Lucida Console" panose="020B0609040504020204" pitchFamily="49" charset="0"/>
                <a:ea typeface="Times New Roman" panose="02020603050405020304" pitchFamily="18" charset="0"/>
                <a:cs typeface="Courier New" panose="02070309020205020404" pitchFamily="49" charset="0"/>
              </a:rPr>
              <a:t>(</a:t>
            </a:r>
            <a:r>
              <a:rPr kumimoji="0" lang="en-GB" altLang="en-US" b="1" i="0" u="none" strike="noStrike" cap="none" normalizeH="0" baseline="0" dirty="0" err="1">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merge_mins</a:t>
            </a:r>
            <a:r>
              <a:rPr kumimoji="0" lang="en-GB" altLang="en-US" b="1" i="0" u="none" strike="noStrike" cap="none" normalizeH="0" baseline="0" dirty="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 </a:t>
            </a:r>
            <a:r>
              <a:rPr kumimoji="0" lang="en-GB" altLang="en-US" b="1" i="0" u="none" strike="noStrike" cap="none" normalizeH="0" baseline="0" dirty="0">
                <a:ln>
                  <a:noFill/>
                </a:ln>
                <a:solidFill>
                  <a:srgbClr val="0000FF"/>
                </a:solidFill>
                <a:effectLst/>
                <a:latin typeface="Lucida Console" panose="020B0609040504020204" pitchFamily="49" charset="0"/>
                <a:ea typeface="Times New Roman" panose="02020603050405020304" pitchFamily="18" charset="0"/>
                <a:cs typeface="Courier New" panose="02070309020205020404" pitchFamily="49" charset="0"/>
              </a:rPr>
              <a:t>function</a:t>
            </a:r>
            <a:r>
              <a:rPr kumimoji="0" lang="en-GB" altLang="en-US" b="1" i="0" u="none" strike="noStrike" cap="none" normalizeH="0" baseline="0" dirty="0">
                <a:ln>
                  <a:noFill/>
                </a:ln>
                <a:solidFill>
                  <a:srgbClr val="FF0000"/>
                </a:solidFill>
                <a:effectLst/>
                <a:latin typeface="Lucida Console" panose="020B0609040504020204" pitchFamily="49" charset="0"/>
                <a:ea typeface="Times New Roman" panose="02020603050405020304" pitchFamily="18" charset="0"/>
                <a:cs typeface="Courier New" panose="02070309020205020404" pitchFamily="49" charset="0"/>
              </a:rPr>
              <a:t>(</a:t>
            </a:r>
            <a:r>
              <a:rPr kumimoji="0" lang="en-GB" altLang="en-US" b="1" i="0" u="none" strike="noStrike" cap="none" normalizeH="0" baseline="0" dirty="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x</a:t>
            </a:r>
            <a:r>
              <a:rPr kumimoji="0" lang="en-GB" altLang="en-US" b="1" i="0" u="none" strike="noStrike" cap="none" normalizeH="0" baseline="0" dirty="0">
                <a:ln>
                  <a:noFill/>
                </a:ln>
                <a:solidFill>
                  <a:srgbClr val="FF0000"/>
                </a:solidFill>
                <a:effectLst/>
                <a:latin typeface="Lucida Console" panose="020B0609040504020204" pitchFamily="49" charset="0"/>
                <a:ea typeface="Times New Roman" panose="02020603050405020304" pitchFamily="18" charset="0"/>
                <a:cs typeface="Courier New" panose="02070309020205020404" pitchFamily="49" charset="0"/>
              </a:rPr>
              <a:t>) </a:t>
            </a:r>
            <a:r>
              <a:rPr kumimoji="0" lang="en-GB" altLang="en-US" b="1" i="0" u="none" strike="noStrike" cap="none" normalizeH="0" baseline="0" dirty="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1/</a:t>
            </a:r>
            <a:r>
              <a:rPr kumimoji="0" lang="en-GB" altLang="en-US" b="1" i="0" u="none" strike="noStrike" cap="none" normalizeH="0" baseline="0" dirty="0">
                <a:ln>
                  <a:noFill/>
                </a:ln>
                <a:solidFill>
                  <a:srgbClr val="000080"/>
                </a:solidFill>
                <a:effectLst/>
                <a:latin typeface="Lucida Console" panose="020B0609040504020204" pitchFamily="49" charset="0"/>
                <a:ea typeface="Times New Roman" panose="02020603050405020304" pitchFamily="18" charset="0"/>
                <a:cs typeface="Courier New" panose="02070309020205020404" pitchFamily="49" charset="0"/>
              </a:rPr>
              <a:t>mean</a:t>
            </a:r>
            <a:r>
              <a:rPr kumimoji="0" lang="en-GB" altLang="en-US" b="1" i="0" u="none" strike="noStrike" cap="none" normalizeH="0" baseline="0" dirty="0">
                <a:ln>
                  <a:noFill/>
                </a:ln>
                <a:solidFill>
                  <a:srgbClr val="FF0000"/>
                </a:solidFill>
                <a:effectLst/>
                <a:latin typeface="Lucida Console" panose="020B0609040504020204" pitchFamily="49" charset="0"/>
                <a:ea typeface="Times New Roman" panose="02020603050405020304" pitchFamily="18" charset="0"/>
                <a:cs typeface="Courier New" panose="02070309020205020404" pitchFamily="49" charset="0"/>
              </a:rPr>
              <a:t>(</a:t>
            </a:r>
            <a:r>
              <a:rPr kumimoji="0" lang="en-GB" altLang="en-US" b="1" i="0" u="none" strike="noStrike" cap="none" normalizeH="0" baseline="0" dirty="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x</a:t>
            </a:r>
            <a:r>
              <a:rPr kumimoji="0" lang="en-GB" altLang="en-US" b="1" i="0" u="none" strike="noStrike" cap="none" normalizeH="0" baseline="0" dirty="0">
                <a:ln>
                  <a:noFill/>
                </a:ln>
                <a:solidFill>
                  <a:srgbClr val="FF0000"/>
                </a:solidFill>
                <a:effectLst/>
                <a:latin typeface="Lucida Console" panose="020B0609040504020204" pitchFamily="49" charset="0"/>
                <a:ea typeface="Times New Roman" panose="02020603050405020304" pitchFamily="18" charset="0"/>
                <a:cs typeface="Courier New" panose="02070309020205020404" pitchFamily="49" charset="0"/>
              </a:rPr>
              <a:t>)</a:t>
            </a:r>
            <a:r>
              <a:rPr kumimoji="0" lang="en-GB" altLang="en-US" b="1" i="0" u="none" strike="noStrike" cap="none" normalizeH="0" baseline="0" dirty="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 8</a:t>
            </a:r>
            <a:r>
              <a:rPr kumimoji="0" lang="en-GB" altLang="en-US" b="1" i="0" u="none" strike="noStrike" cap="none" normalizeH="0" baseline="0" dirty="0">
                <a:ln>
                  <a:noFill/>
                </a:ln>
                <a:solidFill>
                  <a:srgbClr val="FF0000"/>
                </a:solidFill>
                <a:effectLst/>
                <a:latin typeface="Lucida Console" panose="020B0609040504020204" pitchFamily="49" charset="0"/>
                <a:ea typeface="Times New Roman" panose="02020603050405020304" pitchFamily="18"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 geo-corrected version of the graph, </a:t>
            </a:r>
            <a:r>
              <a:rPr kumimoji="0" lang="en-GB" altLang="en-US" b="0" i="0" u="none" strike="noStrike" cap="none" normalizeH="0" baseline="0" dirty="0" smtClean="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divide </a:t>
            </a:r>
            <a:r>
              <a:rPr kumimoji="0" lang="en-GB" altLang="en-US" b="0" i="0" u="none" strike="noStrike" cap="none" normalizeH="0" baseline="0" dirty="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the conductance by the real distance between pixels.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T.GC &lt;- </a:t>
            </a:r>
            <a:r>
              <a:rPr kumimoji="0" lang="en-GB" altLang="en-US" b="1" i="0" u="none" strike="noStrike" cap="none" normalizeH="0" baseline="0" dirty="0" err="1">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geoCorrection</a:t>
            </a:r>
            <a:r>
              <a:rPr kumimoji="0" lang="en-GB" altLang="en-US" b="1" i="0" u="none" strike="noStrike" cap="none" normalizeH="0" baseline="0" dirty="0">
                <a:ln>
                  <a:noFill/>
                </a:ln>
                <a:solidFill>
                  <a:srgbClr val="FF0000"/>
                </a:solidFill>
                <a:effectLst/>
                <a:latin typeface="Lucida Console" panose="020B0609040504020204" pitchFamily="49" charset="0"/>
                <a:ea typeface="Times New Roman" panose="02020603050405020304" pitchFamily="18" charset="0"/>
                <a:cs typeface="Courier New" panose="02070309020205020404" pitchFamily="49" charset="0"/>
              </a:rPr>
              <a:t>(</a:t>
            </a:r>
            <a:r>
              <a:rPr kumimoji="0" lang="en-GB" altLang="en-US" b="1" i="0" u="none" strike="noStrike" cap="none" normalizeH="0" baseline="0" dirty="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T</a:t>
            </a:r>
            <a:r>
              <a:rPr kumimoji="0" lang="en-GB" altLang="en-US" b="1" i="0" u="none" strike="noStrike" cap="none" normalizeH="0" baseline="0" dirty="0">
                <a:ln>
                  <a:noFill/>
                </a:ln>
                <a:solidFill>
                  <a:srgbClr val="FF0000"/>
                </a:solidFill>
                <a:effectLst/>
                <a:latin typeface="Lucida Console" panose="020B0609040504020204" pitchFamily="49" charset="0"/>
                <a:ea typeface="Times New Roman" panose="02020603050405020304" pitchFamily="18" charset="0"/>
                <a:cs typeface="Courier New" panose="02070309020205020404" pitchFamily="49" charset="0"/>
              </a:rPr>
              <a:t>)</a:t>
            </a:r>
            <a:r>
              <a:rPr kumimoji="0" lang="en-GB" altLang="en-US" b="1" i="0" u="none" strike="noStrike" cap="none" normalizeH="0" baseline="0" dirty="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 accumulated cost calculation using </a:t>
            </a:r>
            <a:r>
              <a:rPr kumimoji="0" lang="en-GB" altLang="en-US" b="0" i="0" u="none" strike="noStrike" cap="none" normalizeH="0" baseline="0" dirty="0" smtClean="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geo-corrected </a:t>
            </a:r>
            <a:r>
              <a:rPr kumimoji="0" lang="en-GB" altLang="en-US" b="0" i="0" u="none" strike="noStrike" cap="none" normalizeH="0" baseline="0" dirty="0">
                <a:ln>
                  <a:noFill/>
                </a:ln>
                <a:solidFill>
                  <a:srgbClr val="008000"/>
                </a:solidFill>
                <a:effectLst/>
                <a:latin typeface="Lucida Console" panose="020B0609040504020204" pitchFamily="49" charset="0"/>
                <a:ea typeface="Times New Roman" panose="02020603050405020304" pitchFamily="18" charset="0"/>
                <a:cs typeface="Courier New" panose="02070309020205020404" pitchFamily="49" charset="0"/>
              </a:rPr>
              <a:t>graph and the target points.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err="1">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access_mins</a:t>
            </a:r>
            <a:r>
              <a:rPr kumimoji="0" lang="en-GB" altLang="en-US" b="1" i="0" u="none" strike="noStrike" cap="none" normalizeH="0" baseline="0" dirty="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 &lt;- </a:t>
            </a:r>
            <a:r>
              <a:rPr kumimoji="0" lang="en-GB" altLang="en-US" b="1" i="0" u="none" strike="noStrike" cap="none" normalizeH="0" baseline="0" dirty="0" err="1">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accCost</a:t>
            </a:r>
            <a:r>
              <a:rPr kumimoji="0" lang="en-GB" altLang="en-US" b="1" i="0" u="none" strike="noStrike" cap="none" normalizeH="0" baseline="0" dirty="0">
                <a:ln>
                  <a:noFill/>
                </a:ln>
                <a:solidFill>
                  <a:srgbClr val="FF0000"/>
                </a:solidFill>
                <a:effectLst/>
                <a:latin typeface="Lucida Console" panose="020B0609040504020204" pitchFamily="49" charset="0"/>
                <a:ea typeface="Times New Roman" panose="02020603050405020304" pitchFamily="18" charset="0"/>
                <a:cs typeface="Courier New" panose="02070309020205020404" pitchFamily="49" charset="0"/>
              </a:rPr>
              <a:t>(</a:t>
            </a:r>
            <a:r>
              <a:rPr kumimoji="0" lang="en-GB" altLang="en-US" b="1" i="0" u="none" strike="noStrike" cap="none" normalizeH="0" baseline="0" dirty="0">
                <a:ln>
                  <a:noFill/>
                </a:ln>
                <a:solidFill>
                  <a:srgbClr val="000000"/>
                </a:solidFill>
                <a:effectLst/>
                <a:latin typeface="Lucida Console" panose="020B0609040504020204" pitchFamily="49" charset="0"/>
                <a:ea typeface="Times New Roman" panose="02020603050405020304" pitchFamily="18" charset="0"/>
                <a:cs typeface="Courier New" panose="02070309020205020404" pitchFamily="49" charset="0"/>
              </a:rPr>
              <a:t>T.GC, targets</a:t>
            </a:r>
            <a:r>
              <a:rPr kumimoji="0" lang="en-GB" altLang="en-US" b="1" i="0" u="none" strike="noStrike" cap="none" normalizeH="0" baseline="0" dirty="0" smtClean="0">
                <a:ln>
                  <a:noFill/>
                </a:ln>
                <a:solidFill>
                  <a:srgbClr val="FF0000"/>
                </a:solidFill>
                <a:effectLst/>
                <a:latin typeface="Lucida Console" panose="020B0609040504020204" pitchFamily="49" charset="0"/>
                <a:ea typeface="Times New Roman" panose="02020603050405020304" pitchFamily="18" charset="0"/>
                <a:cs typeface="Courier New" panose="02070309020205020404" pitchFamily="49" charset="0"/>
              </a:rPr>
              <a:t>)</a:t>
            </a:r>
            <a:endParaRPr kumimoji="0" lang="en-GB" altLang="en-US" b="1" i="0" u="none" strike="noStrike" cap="none" normalizeH="0" baseline="0" dirty="0">
              <a:ln>
                <a:noFill/>
              </a:ln>
              <a:solidFill>
                <a:srgbClr val="FF0000"/>
              </a:solidFill>
              <a:effectLst/>
              <a:latin typeface="Lucida Console" panose="020B0609040504020204" pitchFamily="49" charset="0"/>
              <a:ea typeface="Times New Roman" panose="02020603050405020304" pitchFamily="18" charset="0"/>
              <a:cs typeface="Courier New" panose="02070309020205020404" pitchFamily="49"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81658" y="169326"/>
            <a:ext cx="5424217" cy="1998836"/>
          </a:xfrm>
          <a:prstGeom prst="rect">
            <a:avLst/>
          </a:prstGeom>
          <a:solidFill>
            <a:schemeClr val="bg1">
              <a:lumMod val="85000"/>
            </a:schemeClr>
          </a:solidFill>
          <a:ln>
            <a:solidFill>
              <a:srgbClr val="FF0000"/>
            </a:solidFill>
          </a:ln>
          <a:effectLst>
            <a:outerShdw blurRad="292100" dist="139700" dir="2700000" algn="tl" rotWithShape="0">
              <a:srgbClr val="333333">
                <a:alpha val="65000"/>
              </a:srgbClr>
            </a:outerShdw>
          </a:effectLst>
        </p:spPr>
      </p:pic>
      <p:pic>
        <p:nvPicPr>
          <p:cNvPr id="8" name="Picture 7" descr="E:\Google Drive\GeonetC - Food security\New materials\Week 5\access_data\IRQ\outputs\access_mins.png"/>
          <p:cNvPicPr>
            <a:picLocks noChangeAspect="1"/>
          </p:cNvPicPr>
          <p:nvPr/>
        </p:nvPicPr>
        <p:blipFill rotWithShape="1">
          <a:blip r:embed="rId3" cstate="print">
            <a:extLst>
              <a:ext uri="{28A0092B-C50C-407E-A947-70E740481C1C}">
                <a14:useLocalDpi xmlns:a14="http://schemas.microsoft.com/office/drawing/2010/main" val="0"/>
              </a:ext>
            </a:extLst>
          </a:blip>
          <a:srcRect l="17483" r="18654"/>
          <a:stretch/>
        </p:blipFill>
        <p:spPr bwMode="auto">
          <a:xfrm>
            <a:off x="1139134" y="976492"/>
            <a:ext cx="9260459" cy="7801612"/>
          </a:xfrm>
          <a:prstGeom prst="rect">
            <a:avLst/>
          </a:prstGeom>
          <a:noFill/>
          <a:ln>
            <a:noFill/>
          </a:ln>
        </p:spPr>
      </p:pic>
    </p:spTree>
    <p:extLst>
      <p:ext uri="{BB962C8B-B14F-4D97-AF65-F5344CB8AC3E}">
        <p14:creationId xmlns:p14="http://schemas.microsoft.com/office/powerpoint/2010/main" val="205034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1117600" y="3621916"/>
            <a:ext cx="7046411" cy="5113113"/>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3733" dirty="0">
              <a:solidFill>
                <a:schemeClr val="bg1"/>
              </a:solidFill>
              <a:latin typeface="+mj-lt"/>
            </a:endParaRPr>
          </a:p>
        </p:txBody>
      </p:sp>
      <p:sp>
        <p:nvSpPr>
          <p:cNvPr id="7"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6000" b="1" dirty="0">
                <a:solidFill>
                  <a:srgbClr val="FFC000"/>
                </a:solidFill>
              </a:rPr>
              <a:t>Almost there…</a:t>
            </a:r>
          </a:p>
        </p:txBody>
      </p:sp>
      <p:graphicFrame>
        <p:nvGraphicFramePr>
          <p:cNvPr id="3" name="Table 2"/>
          <p:cNvGraphicFramePr>
            <a:graphicFrameLocks noGrp="1"/>
          </p:cNvGraphicFramePr>
          <p:nvPr>
            <p:extLst>
              <p:ext uri="{D42A27DB-BD31-4B8C-83A1-F6EECF244321}">
                <p14:modId xmlns:p14="http://schemas.microsoft.com/office/powerpoint/2010/main" val="3649985815"/>
              </p:ext>
            </p:extLst>
          </p:nvPr>
        </p:nvGraphicFramePr>
        <p:xfrm>
          <a:off x="1117600" y="1208475"/>
          <a:ext cx="10149765" cy="7280430"/>
        </p:xfrm>
        <a:graphic>
          <a:graphicData uri="http://schemas.openxmlformats.org/drawingml/2006/table">
            <a:tbl>
              <a:tblPr firstRow="1" bandRow="1">
                <a:tableStyleId>{35758FB7-9AC5-4552-8A53-C91805E547FA}</a:tableStyleId>
              </a:tblPr>
              <a:tblGrid>
                <a:gridCol w="3383255">
                  <a:extLst>
                    <a:ext uri="{9D8B030D-6E8A-4147-A177-3AD203B41FA5}">
                      <a16:colId xmlns:a16="http://schemas.microsoft.com/office/drawing/2014/main" xmlns="" val="20000"/>
                    </a:ext>
                  </a:extLst>
                </a:gridCol>
                <a:gridCol w="3383255">
                  <a:extLst>
                    <a:ext uri="{9D8B030D-6E8A-4147-A177-3AD203B41FA5}">
                      <a16:colId xmlns:a16="http://schemas.microsoft.com/office/drawing/2014/main" xmlns="" val="20001"/>
                    </a:ext>
                  </a:extLst>
                </a:gridCol>
                <a:gridCol w="3383255">
                  <a:extLst>
                    <a:ext uri="{9D8B030D-6E8A-4147-A177-3AD203B41FA5}">
                      <a16:colId xmlns:a16="http://schemas.microsoft.com/office/drawing/2014/main" xmlns="" val="20002"/>
                    </a:ext>
                  </a:extLst>
                </a:gridCol>
              </a:tblGrid>
              <a:tr h="1456086">
                <a:tc>
                  <a:txBody>
                    <a:bodyPr/>
                    <a:lstStyle/>
                    <a:p>
                      <a:pPr>
                        <a:lnSpc>
                          <a:spcPct val="100000"/>
                        </a:lnSpc>
                      </a:pPr>
                      <a:endParaRPr lang="en-GB" sz="3600" dirty="0">
                        <a:solidFill>
                          <a:schemeClr val="bg1"/>
                        </a:solidFill>
                        <a:latin typeface="+mj-lt"/>
                      </a:endParaRPr>
                    </a:p>
                  </a:txBody>
                  <a:tcPr anchor="ctr">
                    <a:lnL w="6350" cap="flat" cmpd="sng" algn="ctr">
                      <a:noFill/>
                      <a:prstDash val="solid"/>
                      <a:miter lim="800000"/>
                    </a:lnL>
                    <a:lnR>
                      <a:noFill/>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000000"/>
                    </a:solidFill>
                  </a:tcPr>
                </a:tc>
                <a:tc>
                  <a:txBody>
                    <a:bodyPr/>
                    <a:lstStyle/>
                    <a:p>
                      <a:pPr algn="ctr">
                        <a:lnSpc>
                          <a:spcPct val="100000"/>
                        </a:lnSpc>
                      </a:pPr>
                      <a:r>
                        <a:rPr lang="en-US" sz="3600" b="1" dirty="0">
                          <a:solidFill>
                            <a:schemeClr val="bg1"/>
                          </a:solidFill>
                          <a:latin typeface="+mj-lt"/>
                        </a:rPr>
                        <a:t>2000</a:t>
                      </a:r>
                      <a:r>
                        <a:rPr lang="en-US" sz="3600" b="1" baseline="0" dirty="0">
                          <a:solidFill>
                            <a:schemeClr val="bg1"/>
                          </a:solidFill>
                          <a:latin typeface="+mj-lt"/>
                        </a:rPr>
                        <a:t> map</a:t>
                      </a:r>
                      <a:endParaRPr lang="en-GB" sz="3600" b="1" dirty="0">
                        <a:solidFill>
                          <a:schemeClr val="bg1"/>
                        </a:solidFill>
                        <a:latin typeface="+mj-lt"/>
                      </a:endParaRPr>
                    </a:p>
                  </a:txBody>
                  <a:tcPr anchor="ctr">
                    <a:lnL>
                      <a:noFill/>
                    </a:lnL>
                    <a:lnR>
                      <a:noFill/>
                    </a:lnR>
                    <a:lnT w="6350" cap="flat" cmpd="sng" algn="ctr">
                      <a:noFill/>
                      <a:prstDash val="solid"/>
                      <a:miter lim="800000"/>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lnSpc>
                          <a:spcPct val="100000"/>
                        </a:lnSpc>
                      </a:pPr>
                      <a:r>
                        <a:rPr lang="en-US" sz="3600" b="1" dirty="0">
                          <a:solidFill>
                            <a:schemeClr val="bg1"/>
                          </a:solidFill>
                          <a:latin typeface="+mj-lt"/>
                        </a:rPr>
                        <a:t>2015 map</a:t>
                      </a:r>
                      <a:endParaRPr lang="en-GB" sz="3600" b="1" dirty="0">
                        <a:solidFill>
                          <a:schemeClr val="bg1"/>
                        </a:solidFill>
                        <a:latin typeface="+mj-lt"/>
                      </a:endParaRPr>
                    </a:p>
                  </a:txBody>
                  <a:tcPr anchor="ctr">
                    <a:lnL>
                      <a:noFill/>
                    </a:lnL>
                    <a:lnR>
                      <a:noFill/>
                    </a:lnR>
                    <a:lnT w="6350" cap="flat" cmpd="sng" algn="ctr">
                      <a:noFill/>
                      <a:prstDash val="solid"/>
                      <a:miter lim="800000"/>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xmlns="" val="10000"/>
                  </a:ext>
                </a:extLst>
              </a:tr>
              <a:tr h="1456086">
                <a:tc>
                  <a:txBody>
                    <a:bodyPr/>
                    <a:lstStyle/>
                    <a:p>
                      <a:pPr>
                        <a:lnSpc>
                          <a:spcPct val="100000"/>
                        </a:lnSpc>
                      </a:pPr>
                      <a:r>
                        <a:rPr lang="en-US" sz="3600" b="1" dirty="0">
                          <a:solidFill>
                            <a:schemeClr val="bg1"/>
                          </a:solidFill>
                          <a:latin typeface="+mj-lt"/>
                        </a:rPr>
                        <a:t>Input</a:t>
                      </a:r>
                      <a:r>
                        <a:rPr lang="en-US" sz="3600" b="1" baseline="0" dirty="0">
                          <a:solidFill>
                            <a:schemeClr val="bg1"/>
                          </a:solidFill>
                          <a:latin typeface="+mj-lt"/>
                        </a:rPr>
                        <a:t> data</a:t>
                      </a:r>
                      <a:endParaRPr lang="en-GB" sz="3600" b="1" dirty="0">
                        <a:solidFill>
                          <a:schemeClr val="bg1"/>
                        </a:solidFill>
                        <a:latin typeface="+mj-lt"/>
                      </a:endParaRPr>
                    </a:p>
                  </a:txBody>
                  <a:tcPr anchor="ctr">
                    <a:lnL w="6350" cap="flat" cmpd="sng" algn="ctr">
                      <a:noFill/>
                      <a:prstDash val="solid"/>
                      <a:miter lim="800000"/>
                    </a:lnL>
                    <a:lnR w="38100" cap="flat" cmpd="sng" algn="ctr">
                      <a:solidFill>
                        <a:schemeClr val="tx1"/>
                      </a:solidFill>
                      <a:prstDash val="solid"/>
                      <a:round/>
                      <a:headEnd type="none" w="med" len="med"/>
                      <a:tailEnd type="none" w="med" len="med"/>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00000"/>
                    </a:solidFill>
                  </a:tcPr>
                </a:tc>
                <a:tc>
                  <a:txBody>
                    <a:bodyPr/>
                    <a:lstStyle/>
                    <a:p>
                      <a:pPr algn="ctr">
                        <a:lnSpc>
                          <a:spcPct val="100000"/>
                        </a:lnSpc>
                      </a:pPr>
                      <a:r>
                        <a:rPr lang="en-US" sz="3600" b="0" dirty="0">
                          <a:solidFill>
                            <a:schemeClr val="bg1"/>
                          </a:solidFill>
                          <a:latin typeface="+mj-lt"/>
                        </a:rPr>
                        <a:t>Open </a:t>
                      </a:r>
                      <a:r>
                        <a:rPr lang="en-US" sz="3600" b="0" dirty="0" smtClean="0">
                          <a:solidFill>
                            <a:schemeClr val="bg1"/>
                          </a:solidFill>
                          <a:latin typeface="+mj-lt"/>
                        </a:rPr>
                        <a:t>License </a:t>
                      </a:r>
                      <a:r>
                        <a:rPr lang="en-US" sz="3600" b="0" dirty="0">
                          <a:solidFill>
                            <a:schemeClr val="bg1"/>
                          </a:solidFill>
                          <a:latin typeface="+mj-lt"/>
                        </a:rPr>
                        <a:t>and</a:t>
                      </a:r>
                      <a:r>
                        <a:rPr lang="en-US" sz="3600" b="0" baseline="0" dirty="0">
                          <a:solidFill>
                            <a:schemeClr val="bg1"/>
                          </a:solidFill>
                          <a:latin typeface="+mj-lt"/>
                        </a:rPr>
                        <a:t> static</a:t>
                      </a:r>
                      <a:endParaRPr lang="en-GB" sz="3600" b="0" dirty="0">
                        <a:solidFill>
                          <a:schemeClr val="bg1"/>
                        </a:solidFill>
                        <a:latin typeface="+mj-lt"/>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lnSpc>
                          <a:spcPct val="100000"/>
                        </a:lnSpc>
                      </a:pPr>
                      <a:r>
                        <a:rPr lang="en-US" sz="3600" b="0" dirty="0">
                          <a:solidFill>
                            <a:schemeClr val="bg1"/>
                          </a:solidFill>
                          <a:latin typeface="+mj-lt"/>
                        </a:rPr>
                        <a:t>Mostly open, mostly</a:t>
                      </a:r>
                      <a:r>
                        <a:rPr lang="en-US" sz="3600" b="0" baseline="0" dirty="0">
                          <a:solidFill>
                            <a:schemeClr val="bg1"/>
                          </a:solidFill>
                          <a:latin typeface="+mj-lt"/>
                        </a:rPr>
                        <a:t> static</a:t>
                      </a:r>
                      <a:endParaRPr lang="en-GB" sz="3600" b="0" dirty="0">
                        <a:solidFill>
                          <a:schemeClr val="bg1"/>
                        </a:solidFill>
                        <a:latin typeface="+mj-lt"/>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xmlns="" val="10001"/>
                  </a:ext>
                </a:extLst>
              </a:tr>
              <a:tr h="1456086">
                <a:tc>
                  <a:txBody>
                    <a:bodyPr/>
                    <a:lstStyle/>
                    <a:p>
                      <a:pPr>
                        <a:lnSpc>
                          <a:spcPct val="100000"/>
                        </a:lnSpc>
                      </a:pPr>
                      <a:r>
                        <a:rPr lang="en-US" sz="3600" b="1" dirty="0">
                          <a:solidFill>
                            <a:schemeClr val="bg1"/>
                          </a:solidFill>
                          <a:latin typeface="+mj-lt"/>
                        </a:rPr>
                        <a:t>Processing</a:t>
                      </a:r>
                      <a:endParaRPr lang="en-GB" sz="3600" b="1" dirty="0">
                        <a:solidFill>
                          <a:schemeClr val="bg1"/>
                        </a:solidFill>
                        <a:latin typeface="+mj-lt"/>
                      </a:endParaRPr>
                    </a:p>
                  </a:txBody>
                  <a:tcPr anchor="ctr">
                    <a:lnL w="6350" cap="flat" cmpd="sng" algn="ctr">
                      <a:noFill/>
                      <a:prstDash val="solid"/>
                      <a:miter lim="800000"/>
                    </a:lnL>
                    <a:lnR w="381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00000"/>
                    </a:solidFill>
                  </a:tcPr>
                </a:tc>
                <a:tc>
                  <a:txBody>
                    <a:bodyPr/>
                    <a:lstStyle/>
                    <a:p>
                      <a:pPr algn="ctr">
                        <a:lnSpc>
                          <a:spcPct val="100000"/>
                        </a:lnSpc>
                      </a:pPr>
                      <a:r>
                        <a:rPr lang="en-US" sz="3600" b="0" dirty="0">
                          <a:solidFill>
                            <a:schemeClr val="bg1"/>
                          </a:solidFill>
                          <a:latin typeface="+mj-lt"/>
                        </a:rPr>
                        <a:t>ESRI</a:t>
                      </a:r>
                      <a:endParaRPr lang="en-GB" sz="3600" b="0" dirty="0">
                        <a:solidFill>
                          <a:schemeClr val="bg1"/>
                        </a:solidFill>
                        <a:latin typeface="+mj-lt"/>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lnSpc>
                          <a:spcPct val="100000"/>
                        </a:lnSpc>
                      </a:pPr>
                      <a:r>
                        <a:rPr lang="en-US" sz="3600" b="0" dirty="0">
                          <a:solidFill>
                            <a:schemeClr val="bg1"/>
                          </a:solidFill>
                          <a:latin typeface="+mj-lt"/>
                        </a:rPr>
                        <a:t>R</a:t>
                      </a:r>
                      <a:endParaRPr lang="en-GB" sz="3600" b="0" dirty="0">
                        <a:solidFill>
                          <a:schemeClr val="bg1"/>
                        </a:solidFill>
                        <a:latin typeface="+mj-lt"/>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xmlns="" val="10002"/>
                  </a:ext>
                </a:extLst>
              </a:tr>
              <a:tr h="1456086">
                <a:tc>
                  <a:txBody>
                    <a:bodyPr/>
                    <a:lstStyle/>
                    <a:p>
                      <a:pPr>
                        <a:lnSpc>
                          <a:spcPct val="100000"/>
                        </a:lnSpc>
                      </a:pPr>
                      <a:r>
                        <a:rPr lang="en-US" sz="3600" b="1" dirty="0">
                          <a:solidFill>
                            <a:schemeClr val="bg1"/>
                          </a:solidFill>
                          <a:latin typeface="+mj-lt"/>
                        </a:rPr>
                        <a:t>Modelling</a:t>
                      </a:r>
                      <a:endParaRPr lang="en-GB" sz="3600" b="1" dirty="0">
                        <a:solidFill>
                          <a:schemeClr val="bg1"/>
                        </a:solidFill>
                        <a:latin typeface="+mj-lt"/>
                      </a:endParaRPr>
                    </a:p>
                  </a:txBody>
                  <a:tcPr anchor="ctr">
                    <a:lnL w="6350" cap="flat" cmpd="sng" algn="ctr">
                      <a:noFill/>
                      <a:prstDash val="solid"/>
                      <a:miter lim="800000"/>
                    </a:lnL>
                    <a:lnR w="381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00000"/>
                    </a:solidFill>
                  </a:tcPr>
                </a:tc>
                <a:tc>
                  <a:txBody>
                    <a:bodyPr/>
                    <a:lstStyle/>
                    <a:p>
                      <a:pPr algn="ctr">
                        <a:lnSpc>
                          <a:spcPct val="100000"/>
                        </a:lnSpc>
                      </a:pPr>
                      <a:r>
                        <a:rPr lang="en-US" sz="3600" b="0" dirty="0">
                          <a:solidFill>
                            <a:schemeClr val="bg1"/>
                          </a:solidFill>
                          <a:latin typeface="+mj-lt"/>
                        </a:rPr>
                        <a:t>ESRI</a:t>
                      </a:r>
                      <a:endParaRPr lang="en-GB" sz="3600" b="0" dirty="0">
                        <a:solidFill>
                          <a:schemeClr val="bg1"/>
                        </a:solidFill>
                        <a:latin typeface="+mj-lt"/>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lnSpc>
                          <a:spcPct val="100000"/>
                        </a:lnSpc>
                      </a:pPr>
                      <a:r>
                        <a:rPr lang="en-US" sz="3600" b="0" dirty="0">
                          <a:solidFill>
                            <a:schemeClr val="bg1"/>
                          </a:solidFill>
                          <a:latin typeface="+mj-lt"/>
                        </a:rPr>
                        <a:t>R</a:t>
                      </a:r>
                      <a:endParaRPr lang="en-GB" sz="3600" b="0" dirty="0">
                        <a:solidFill>
                          <a:schemeClr val="bg1"/>
                        </a:solidFill>
                        <a:latin typeface="+mj-lt"/>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xmlns="" val="10003"/>
                  </a:ext>
                </a:extLst>
              </a:tr>
              <a:tr h="1456086">
                <a:tc>
                  <a:txBody>
                    <a:bodyPr/>
                    <a:lstStyle/>
                    <a:p>
                      <a:pPr>
                        <a:lnSpc>
                          <a:spcPct val="100000"/>
                        </a:lnSpc>
                      </a:pPr>
                      <a:r>
                        <a:rPr lang="en-US" sz="3600" b="1" dirty="0">
                          <a:solidFill>
                            <a:schemeClr val="bg1"/>
                          </a:solidFill>
                          <a:latin typeface="+mj-lt"/>
                        </a:rPr>
                        <a:t>Output data</a:t>
                      </a:r>
                      <a:endParaRPr lang="en-GB" sz="3600" b="1" dirty="0">
                        <a:solidFill>
                          <a:schemeClr val="bg1"/>
                        </a:solidFill>
                        <a:latin typeface="+mj-lt"/>
                      </a:endParaRPr>
                    </a:p>
                  </a:txBody>
                  <a:tcPr anchor="ctr">
                    <a:lnL w="6350" cap="flat" cmpd="sng" algn="ctr">
                      <a:noFill/>
                      <a:prstDash val="solid"/>
                      <a:miter lim="800000"/>
                    </a:lnL>
                    <a:lnR w="381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00000"/>
                    </a:solidFill>
                  </a:tcPr>
                </a:tc>
                <a:tc>
                  <a:txBody>
                    <a:bodyPr/>
                    <a:lstStyle/>
                    <a:p>
                      <a:pPr algn="ctr">
                        <a:lnSpc>
                          <a:spcPct val="100000"/>
                        </a:lnSpc>
                      </a:pPr>
                      <a:r>
                        <a:rPr lang="en-US" sz="3600" b="0" kern="1200" dirty="0" smtClean="0">
                          <a:solidFill>
                            <a:schemeClr val="bg1"/>
                          </a:solidFill>
                          <a:latin typeface="+mn-lt"/>
                          <a:ea typeface="+mn-ea"/>
                          <a:cs typeface="+mn-cs"/>
                        </a:rPr>
                        <a:t>Open </a:t>
                      </a:r>
                      <a:r>
                        <a:rPr lang="en-US" sz="3600" b="0" kern="1200" dirty="0">
                          <a:solidFill>
                            <a:schemeClr val="bg1"/>
                          </a:solidFill>
                          <a:latin typeface="+mn-lt"/>
                          <a:ea typeface="+mn-ea"/>
                          <a:cs typeface="+mn-cs"/>
                        </a:rPr>
                        <a:t>License and static</a:t>
                      </a:r>
                      <a:endParaRPr lang="en-GB" sz="3600" b="0" kern="1200" dirty="0">
                        <a:solidFill>
                          <a:schemeClr val="bg1"/>
                        </a:solidFill>
                        <a:latin typeface="+mn-lt"/>
                        <a:ea typeface="+mn-ea"/>
                        <a:cs typeface="+mn-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lnSpc>
                          <a:spcPct val="100000"/>
                        </a:lnSpc>
                      </a:pPr>
                      <a:r>
                        <a:rPr lang="en-US" sz="3600" b="0" kern="1200" dirty="0">
                          <a:solidFill>
                            <a:schemeClr val="bg1"/>
                          </a:solidFill>
                          <a:latin typeface="+mn-lt"/>
                          <a:ea typeface="+mn-ea"/>
                          <a:cs typeface="+mn-cs"/>
                        </a:rPr>
                        <a:t>Open </a:t>
                      </a:r>
                      <a:r>
                        <a:rPr lang="en-US" sz="3600" b="0" kern="1200" dirty="0" smtClean="0">
                          <a:solidFill>
                            <a:schemeClr val="bg1"/>
                          </a:solidFill>
                          <a:latin typeface="+mn-lt"/>
                          <a:ea typeface="+mn-ea"/>
                          <a:cs typeface="+mn-cs"/>
                        </a:rPr>
                        <a:t>License </a:t>
                      </a:r>
                      <a:r>
                        <a:rPr lang="en-US" sz="3600" b="0" kern="1200" dirty="0">
                          <a:solidFill>
                            <a:schemeClr val="bg1"/>
                          </a:solidFill>
                          <a:latin typeface="+mn-lt"/>
                          <a:ea typeface="+mn-ea"/>
                          <a:cs typeface="+mn-cs"/>
                        </a:rPr>
                        <a:t>and static</a:t>
                      </a:r>
                      <a:endParaRPr lang="en-GB" sz="3600" b="0" kern="1200" dirty="0">
                        <a:solidFill>
                          <a:schemeClr val="bg1"/>
                        </a:solidFill>
                        <a:latin typeface="+mn-lt"/>
                        <a:ea typeface="+mn-ea"/>
                        <a:cs typeface="+mn-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7388312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a:solidFill>
                  <a:srgbClr val="FFC000"/>
                </a:solidFill>
              </a:rPr>
              <a:t>Global processing of </a:t>
            </a:r>
            <a:r>
              <a:rPr lang="en-US" sz="6000" b="1" dirty="0" smtClean="0">
                <a:solidFill>
                  <a:srgbClr val="FFC000"/>
                </a:solidFill>
              </a:rPr>
              <a:t>1km spatial </a:t>
            </a:r>
            <a:r>
              <a:rPr lang="en-US" sz="6000" b="1" dirty="0">
                <a:solidFill>
                  <a:srgbClr val="FFC000"/>
                </a:solidFill>
              </a:rPr>
              <a:t>data in R is tricky</a:t>
            </a:r>
            <a:endParaRPr lang="en-US" sz="3300" b="1" dirty="0">
              <a:solidFill>
                <a:srgbClr val="FFC000"/>
              </a:solidFill>
            </a:endParaRPr>
          </a:p>
        </p:txBody>
      </p:sp>
      <p:sp>
        <p:nvSpPr>
          <p:cNvPr id="14" name="Rectangle 13"/>
          <p:cNvSpPr/>
          <p:nvPr/>
        </p:nvSpPr>
        <p:spPr>
          <a:xfrm>
            <a:off x="293846" y="1038264"/>
            <a:ext cx="15676045" cy="7848302"/>
          </a:xfrm>
          <a:prstGeom prst="rect">
            <a:avLst/>
          </a:prstGeom>
        </p:spPr>
        <p:txBody>
          <a:bodyPr wrap="square">
            <a:spAutoFit/>
          </a:bodyPr>
          <a:lstStyle/>
          <a:p>
            <a:pPr marL="571500" indent="-571500">
              <a:buFont typeface="Arial" panose="020B0604020202020204" pitchFamily="34" charset="0"/>
              <a:buChar char="•"/>
            </a:pPr>
            <a:r>
              <a:rPr lang="en-US" sz="3600" dirty="0" smtClean="0">
                <a:solidFill>
                  <a:schemeClr val="bg1"/>
                </a:solidFill>
                <a:latin typeface="+mj-lt"/>
              </a:rPr>
              <a:t>The main obstacle is generating the transition matrices of connectivity needed to calculate the accumulated cost between locations</a:t>
            </a:r>
            <a:r>
              <a:rPr lang="en-GB" altLang="en-US" sz="3600" dirty="0" smtClean="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 </a:t>
            </a:r>
          </a:p>
          <a:p>
            <a:r>
              <a:rPr lang="en-GB" altLang="en-US" sz="3600" dirty="0" smtClean="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  </a:t>
            </a:r>
            <a:r>
              <a:rPr lang="en-GB" altLang="en-US" sz="3600" dirty="0" smtClean="0">
                <a:solidFill>
                  <a:srgbClr val="FFC000"/>
                </a:solidFill>
                <a:latin typeface="Lucida Console" panose="020B0609040504020204" pitchFamily="49" charset="0"/>
                <a:ea typeface="Times New Roman" panose="02020603050405020304" pitchFamily="18" charset="0"/>
                <a:cs typeface="Courier New" panose="02070309020205020404" pitchFamily="49" charset="0"/>
              </a:rPr>
              <a:t>T&lt;-transition(</a:t>
            </a:r>
            <a:r>
              <a:rPr lang="en-GB" altLang="en-US" sz="3600" dirty="0" err="1" smtClean="0">
                <a:solidFill>
                  <a:srgbClr val="FFC000"/>
                </a:solidFill>
                <a:latin typeface="Lucida Console" panose="020B0609040504020204" pitchFamily="49" charset="0"/>
                <a:ea typeface="Times New Roman" panose="02020603050405020304" pitchFamily="18" charset="0"/>
                <a:cs typeface="Courier New" panose="02070309020205020404" pitchFamily="49" charset="0"/>
              </a:rPr>
              <a:t>merge_mins</a:t>
            </a:r>
            <a:r>
              <a:rPr lang="en-GB" altLang="en-US" sz="3600" dirty="0" smtClean="0">
                <a:solidFill>
                  <a:srgbClr val="FFC000"/>
                </a:solidFill>
                <a:latin typeface="Lucida Console" panose="020B0609040504020204" pitchFamily="49" charset="0"/>
                <a:ea typeface="Times New Roman" panose="02020603050405020304" pitchFamily="18" charset="0"/>
                <a:cs typeface="Courier New" panose="02070309020205020404" pitchFamily="49" charset="0"/>
              </a:rPr>
              <a:t>, function(x</a:t>
            </a:r>
            <a:r>
              <a:rPr lang="en-GB" altLang="en-US" sz="3600" dirty="0">
                <a:solidFill>
                  <a:srgbClr val="FFC000"/>
                </a:solidFill>
                <a:latin typeface="Lucida Console" panose="020B0609040504020204" pitchFamily="49" charset="0"/>
                <a:ea typeface="Times New Roman" panose="02020603050405020304" pitchFamily="18" charset="0"/>
                <a:cs typeface="Courier New" panose="02070309020205020404" pitchFamily="49" charset="0"/>
              </a:rPr>
              <a:t>) 1/mean(x</a:t>
            </a:r>
            <a:r>
              <a:rPr lang="en-GB" altLang="en-US" sz="3600" dirty="0" smtClean="0">
                <a:solidFill>
                  <a:srgbClr val="FFC000"/>
                </a:solidFill>
                <a:latin typeface="Lucida Console" panose="020B0609040504020204" pitchFamily="49" charset="0"/>
                <a:ea typeface="Times New Roman" panose="02020603050405020304" pitchFamily="18" charset="0"/>
                <a:cs typeface="Courier New" panose="02070309020205020404" pitchFamily="49" charset="0"/>
              </a:rPr>
              <a:t>),8</a:t>
            </a:r>
            <a:r>
              <a:rPr lang="en-GB" altLang="en-US" sz="3600" dirty="0">
                <a:solidFill>
                  <a:srgbClr val="FFC000"/>
                </a:solidFill>
                <a:latin typeface="Lucida Console" panose="020B0609040504020204" pitchFamily="49" charset="0"/>
                <a:ea typeface="Times New Roman" panose="02020603050405020304" pitchFamily="18" charset="0"/>
                <a:cs typeface="Courier New" panose="02070309020205020404" pitchFamily="49" charset="0"/>
              </a:rPr>
              <a:t>) </a:t>
            </a:r>
            <a:endParaRPr lang="en-US" sz="3600" dirty="0" smtClean="0">
              <a:solidFill>
                <a:schemeClr val="bg1"/>
              </a:solidFill>
              <a:latin typeface="+mj-lt"/>
            </a:endParaRPr>
          </a:p>
          <a:p>
            <a:pPr marL="571500" indent="-571500">
              <a:buFont typeface="Arial" panose="020B0604020202020204" pitchFamily="34" charset="0"/>
              <a:buChar char="•"/>
            </a:pPr>
            <a:endParaRPr lang="en-US" sz="3600" dirty="0" smtClean="0">
              <a:solidFill>
                <a:schemeClr val="bg1"/>
              </a:solidFill>
              <a:latin typeface="+mj-lt"/>
            </a:endParaRPr>
          </a:p>
          <a:p>
            <a:pPr marL="571500" indent="-571500">
              <a:buFont typeface="Arial" panose="020B0604020202020204" pitchFamily="34" charset="0"/>
              <a:buChar char="•"/>
            </a:pPr>
            <a:r>
              <a:rPr lang="en-US" sz="3600" dirty="0" smtClean="0">
                <a:solidFill>
                  <a:schemeClr val="bg1"/>
                </a:solidFill>
                <a:latin typeface="+mj-lt"/>
              </a:rPr>
              <a:t>These matrices are limited to around 2Gb in the current implementation, about enough for a 40 x 40 degree tile. And each one requires around 200Gb of RAM.</a:t>
            </a:r>
          </a:p>
          <a:p>
            <a:pPr marL="571500" indent="-571500">
              <a:buFont typeface="Arial" panose="020B0604020202020204" pitchFamily="34" charset="0"/>
              <a:buChar char="•"/>
            </a:pPr>
            <a:endParaRPr lang="en-US" sz="3600" dirty="0" smtClean="0">
              <a:solidFill>
                <a:schemeClr val="bg1"/>
              </a:solidFill>
              <a:latin typeface="+mj-lt"/>
            </a:endParaRPr>
          </a:p>
          <a:p>
            <a:pPr marL="571500" indent="-571500">
              <a:buFont typeface="Arial" panose="020B0604020202020204" pitchFamily="34" charset="0"/>
              <a:buChar char="•"/>
            </a:pPr>
            <a:r>
              <a:rPr lang="en-US" sz="3600" dirty="0" smtClean="0">
                <a:solidFill>
                  <a:schemeClr val="bg1"/>
                </a:solidFill>
                <a:latin typeface="+mj-lt"/>
              </a:rPr>
              <a:t>But, these tiles need to have a massive (20 degree) overlap to ensure no edge effects from accumulated costs between distant points.</a:t>
            </a:r>
          </a:p>
          <a:p>
            <a:pPr marL="571500" indent="-571500">
              <a:buFont typeface="Arial" panose="020B0604020202020204" pitchFamily="34" charset="0"/>
              <a:buChar char="•"/>
            </a:pPr>
            <a:endParaRPr lang="en-US" sz="3600" dirty="0">
              <a:solidFill>
                <a:schemeClr val="bg1"/>
              </a:solidFill>
              <a:latin typeface="+mj-lt"/>
            </a:endParaRPr>
          </a:p>
          <a:p>
            <a:pPr marL="571500" indent="-571500">
              <a:buFont typeface="Arial" panose="020B0604020202020204" pitchFamily="34" charset="0"/>
              <a:buChar char="•"/>
            </a:pPr>
            <a:r>
              <a:rPr lang="en-US" sz="3600" dirty="0" smtClean="0">
                <a:solidFill>
                  <a:schemeClr val="bg1"/>
                </a:solidFill>
                <a:latin typeface="+mj-lt"/>
              </a:rPr>
              <a:t>Also need to take care of travel across the international date line.</a:t>
            </a:r>
          </a:p>
          <a:p>
            <a:pPr marL="571500" indent="-571500">
              <a:buFont typeface="Arial" panose="020B0604020202020204" pitchFamily="34" charset="0"/>
              <a:buChar char="•"/>
            </a:pPr>
            <a:endParaRPr lang="en-US" sz="3600" dirty="0">
              <a:solidFill>
                <a:schemeClr val="bg1"/>
              </a:solidFill>
              <a:latin typeface="+mj-lt"/>
            </a:endParaRPr>
          </a:p>
          <a:p>
            <a:pPr marL="571500" indent="-571500">
              <a:buFont typeface="Arial" panose="020B0604020202020204" pitchFamily="34" charset="0"/>
              <a:buChar char="•"/>
            </a:pPr>
            <a:r>
              <a:rPr lang="en-US" sz="3600" dirty="0" smtClean="0">
                <a:solidFill>
                  <a:schemeClr val="bg1"/>
                </a:solidFill>
                <a:latin typeface="+mj-lt"/>
              </a:rPr>
              <a:t>This results in around </a:t>
            </a:r>
            <a:r>
              <a:rPr lang="en-US" sz="3600" b="1" dirty="0" smtClean="0">
                <a:solidFill>
                  <a:schemeClr val="bg1"/>
                </a:solidFill>
                <a:latin typeface="+mj-lt"/>
              </a:rPr>
              <a:t>40 overlapping tiles </a:t>
            </a:r>
            <a:r>
              <a:rPr lang="en-US" sz="3600" dirty="0" smtClean="0">
                <a:solidFill>
                  <a:schemeClr val="bg1"/>
                </a:solidFill>
                <a:latin typeface="+mj-lt"/>
              </a:rPr>
              <a:t>to process and requires a system with over 200Gb of RAM. Each matrix takes 4-6 hours to compute.</a:t>
            </a:r>
            <a:endParaRPr lang="en-US" sz="3600" dirty="0">
              <a:solidFill>
                <a:schemeClr val="bg1"/>
              </a:solidFill>
              <a:latin typeface="+mj-lt"/>
            </a:endParaRPr>
          </a:p>
        </p:txBody>
      </p:sp>
    </p:spTree>
    <p:extLst>
      <p:ext uri="{BB962C8B-B14F-4D97-AF65-F5344CB8AC3E}">
        <p14:creationId xmlns:p14="http://schemas.microsoft.com/office/powerpoint/2010/main" val="6037924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a:solidFill>
                  <a:srgbClr val="FFC000"/>
                </a:solidFill>
              </a:rPr>
              <a:t>Towards new </a:t>
            </a:r>
            <a:r>
              <a:rPr lang="en-US" sz="6000" b="1" dirty="0" smtClean="0">
                <a:solidFill>
                  <a:srgbClr val="FFC000"/>
                </a:solidFill>
              </a:rPr>
              <a:t>tools and </a:t>
            </a:r>
            <a:r>
              <a:rPr lang="en-US" sz="6000" b="1" dirty="0" smtClean="0">
                <a:solidFill>
                  <a:srgbClr val="FFC000"/>
                </a:solidFill>
              </a:rPr>
              <a:t>metrics</a:t>
            </a:r>
            <a:endParaRPr lang="en-US" sz="3300" b="1" dirty="0">
              <a:solidFill>
                <a:srgbClr val="FFC000"/>
              </a:solidFill>
            </a:endParaRPr>
          </a:p>
        </p:txBody>
      </p:sp>
      <p:sp>
        <p:nvSpPr>
          <p:cNvPr id="14" name="Rectangle 13"/>
          <p:cNvSpPr/>
          <p:nvPr/>
        </p:nvSpPr>
        <p:spPr>
          <a:xfrm>
            <a:off x="293846" y="1038264"/>
            <a:ext cx="15676045" cy="10064294"/>
          </a:xfrm>
          <a:prstGeom prst="rect">
            <a:avLst/>
          </a:prstGeom>
        </p:spPr>
        <p:txBody>
          <a:bodyPr wrap="square">
            <a:spAutoFit/>
          </a:bodyPr>
          <a:lstStyle/>
          <a:p>
            <a:pPr hangingPunct="0"/>
            <a:r>
              <a:rPr lang="en-GB" sz="3600" dirty="0">
                <a:solidFill>
                  <a:schemeClr val="bg1"/>
                </a:solidFill>
                <a:latin typeface="+mj-lt"/>
              </a:rPr>
              <a:t>The 2000 and 2015 access maps are a </a:t>
            </a:r>
            <a:r>
              <a:rPr lang="en-GB" sz="3600" dirty="0" smtClean="0">
                <a:solidFill>
                  <a:schemeClr val="bg1"/>
                </a:solidFill>
                <a:latin typeface="+mj-lt"/>
              </a:rPr>
              <a:t>contribution </a:t>
            </a:r>
            <a:r>
              <a:rPr lang="en-GB" sz="3600" dirty="0">
                <a:solidFill>
                  <a:schemeClr val="bg1"/>
                </a:solidFill>
                <a:latin typeface="+mj-lt"/>
              </a:rPr>
              <a:t>to sustainable development research yet travel time is only one measure of access; others such as distance to roads, interaction potential and road density are also important. </a:t>
            </a:r>
          </a:p>
          <a:p>
            <a:pPr hangingPunct="0"/>
            <a:endParaRPr lang="en-GB" sz="3600" dirty="0">
              <a:solidFill>
                <a:schemeClr val="bg1"/>
              </a:solidFill>
              <a:latin typeface="+mj-lt"/>
            </a:endParaRPr>
          </a:p>
          <a:p>
            <a:pPr hangingPunct="0"/>
            <a:r>
              <a:rPr lang="en-GB" sz="3600" dirty="0">
                <a:solidFill>
                  <a:schemeClr val="bg1"/>
                </a:solidFill>
                <a:latin typeface="+mj-lt"/>
              </a:rPr>
              <a:t>More open and timely information related to sustainable development can be derived from the global transport </a:t>
            </a:r>
            <a:r>
              <a:rPr lang="en-GB" sz="3600" dirty="0" smtClean="0">
                <a:solidFill>
                  <a:schemeClr val="bg1"/>
                </a:solidFill>
                <a:latin typeface="+mj-lt"/>
              </a:rPr>
              <a:t>network.</a:t>
            </a:r>
          </a:p>
          <a:p>
            <a:pPr hangingPunct="0"/>
            <a:r>
              <a:rPr lang="en-GB" sz="3600" dirty="0" smtClean="0">
                <a:solidFill>
                  <a:schemeClr val="bg1"/>
                </a:solidFill>
                <a:latin typeface="+mj-lt"/>
              </a:rPr>
              <a:t> </a:t>
            </a:r>
          </a:p>
          <a:p>
            <a:pPr hangingPunct="0"/>
            <a:r>
              <a:rPr lang="en-GB" sz="3600" dirty="0" smtClean="0">
                <a:solidFill>
                  <a:schemeClr val="bg1"/>
                </a:solidFill>
                <a:latin typeface="+mj-lt"/>
              </a:rPr>
              <a:t>The </a:t>
            </a:r>
            <a:r>
              <a:rPr lang="en-GB" sz="3600" dirty="0">
                <a:solidFill>
                  <a:schemeClr val="bg1"/>
                </a:solidFill>
                <a:latin typeface="+mj-lt"/>
              </a:rPr>
              <a:t>means to obtain and process the data on a global scale and the tools to regularly analyse the network and generate metrics do not exist.</a:t>
            </a:r>
          </a:p>
          <a:p>
            <a:pPr hangingPunct="0"/>
            <a:endParaRPr lang="en-US" sz="3600" dirty="0">
              <a:solidFill>
                <a:schemeClr val="bg1"/>
              </a:solidFill>
              <a:latin typeface="+mj-lt"/>
            </a:endParaRPr>
          </a:p>
          <a:p>
            <a:pPr hangingPunct="0"/>
            <a:r>
              <a:rPr lang="en-US" sz="3600" dirty="0">
                <a:solidFill>
                  <a:schemeClr val="bg1"/>
                </a:solidFill>
                <a:latin typeface="+mj-lt"/>
              </a:rPr>
              <a:t>A need to (i) develop efficient, open-source processing chains and algorithms that can rapidly process vast global transport network data (OpenStreetMap); (ii) generate a range of access related metrics at high spatial resolution on a regular global grid, and; (iii) estimate uncertainty in the metrics. </a:t>
            </a:r>
          </a:p>
          <a:p>
            <a:pPr hangingPunct="0"/>
            <a:endParaRPr lang="en-GB" sz="3600" dirty="0">
              <a:solidFill>
                <a:schemeClr val="bg1"/>
              </a:solidFill>
              <a:latin typeface="+mj-lt"/>
            </a:endParaRPr>
          </a:p>
          <a:p>
            <a:pPr hangingPunct="0"/>
            <a:r>
              <a:rPr lang="en-GB" sz="3600" dirty="0">
                <a:solidFill>
                  <a:schemeClr val="bg1"/>
                </a:solidFill>
                <a:latin typeface="+mj-lt"/>
              </a:rPr>
              <a:t> </a:t>
            </a:r>
          </a:p>
          <a:p>
            <a:endParaRPr lang="en-US" sz="3600" dirty="0">
              <a:solidFill>
                <a:schemeClr val="bg1"/>
              </a:solidFill>
              <a:latin typeface="+mj-lt"/>
            </a:endParaRPr>
          </a:p>
          <a:p>
            <a:endParaRPr lang="en-US" sz="3600" dirty="0">
              <a:solidFill>
                <a:schemeClr val="bg1"/>
              </a:solidFill>
              <a:latin typeface="+mj-lt"/>
            </a:endParaRPr>
          </a:p>
        </p:txBody>
      </p:sp>
    </p:spTree>
    <p:extLst>
      <p:ext uri="{BB962C8B-B14F-4D97-AF65-F5344CB8AC3E}">
        <p14:creationId xmlns:p14="http://schemas.microsoft.com/office/powerpoint/2010/main" val="25832331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a:solidFill>
                  <a:srgbClr val="FFC000"/>
                </a:solidFill>
              </a:rPr>
              <a:t>More efficient tools to avoid memory issues</a:t>
            </a:r>
            <a:endParaRPr lang="en-US" sz="3300" b="1" dirty="0">
              <a:solidFill>
                <a:srgbClr val="FFC000"/>
              </a:solidFill>
            </a:endParaRPr>
          </a:p>
        </p:txBody>
      </p:sp>
      <p:sp>
        <p:nvSpPr>
          <p:cNvPr id="14" name="Rectangle 13"/>
          <p:cNvSpPr/>
          <p:nvPr/>
        </p:nvSpPr>
        <p:spPr>
          <a:xfrm>
            <a:off x="293846" y="1038264"/>
            <a:ext cx="15676045" cy="7848302"/>
          </a:xfrm>
          <a:prstGeom prst="rect">
            <a:avLst/>
          </a:prstGeom>
        </p:spPr>
        <p:txBody>
          <a:bodyPr wrap="square">
            <a:spAutoFit/>
          </a:bodyPr>
          <a:lstStyle/>
          <a:p>
            <a:pPr hangingPunct="0"/>
            <a:r>
              <a:rPr lang="en-US" sz="3600" dirty="0" smtClean="0">
                <a:solidFill>
                  <a:schemeClr val="bg1"/>
                </a:solidFill>
                <a:latin typeface="+mj-lt"/>
              </a:rPr>
              <a:t>The transition </a:t>
            </a:r>
            <a:r>
              <a:rPr lang="en-US" sz="3600" dirty="0">
                <a:solidFill>
                  <a:schemeClr val="bg1"/>
                </a:solidFill>
                <a:latin typeface="+mj-lt"/>
              </a:rPr>
              <a:t>matrix approach is very </a:t>
            </a:r>
            <a:r>
              <a:rPr lang="en-US" sz="3600" dirty="0" smtClean="0">
                <a:solidFill>
                  <a:schemeClr val="bg1"/>
                </a:solidFill>
                <a:latin typeface="+mj-lt"/>
              </a:rPr>
              <a:t>flexible. The algorithms </a:t>
            </a:r>
            <a:r>
              <a:rPr lang="en-US" sz="3600" dirty="0">
                <a:solidFill>
                  <a:schemeClr val="bg1"/>
                </a:solidFill>
                <a:latin typeface="+mj-lt"/>
              </a:rPr>
              <a:t>in R, however, are generic and work in memory only (Dijkstra in </a:t>
            </a:r>
            <a:r>
              <a:rPr lang="en-US" sz="3600" dirty="0" err="1">
                <a:solidFill>
                  <a:schemeClr val="bg1"/>
                </a:solidFill>
                <a:latin typeface="+mj-lt"/>
              </a:rPr>
              <a:t>igraph</a:t>
            </a:r>
            <a:r>
              <a:rPr lang="en-US" sz="3600" dirty="0">
                <a:solidFill>
                  <a:schemeClr val="bg1"/>
                </a:solidFill>
                <a:latin typeface="+mj-lt"/>
              </a:rPr>
              <a:t>).</a:t>
            </a:r>
          </a:p>
          <a:p>
            <a:pPr hangingPunct="0"/>
            <a:r>
              <a:rPr lang="en-GB" sz="3600" b="1" dirty="0" smtClean="0">
                <a:solidFill>
                  <a:srgbClr val="FFC000"/>
                </a:solidFill>
                <a:latin typeface="+mj-lt"/>
              </a:rPr>
              <a:t>So – what can be done?</a:t>
            </a:r>
          </a:p>
          <a:p>
            <a:pPr hangingPunct="0"/>
            <a:endParaRPr lang="en-GB" sz="3600" dirty="0" smtClean="0">
              <a:solidFill>
                <a:schemeClr val="bg1"/>
              </a:solidFill>
              <a:latin typeface="+mj-lt"/>
            </a:endParaRPr>
          </a:p>
          <a:p>
            <a:pPr marL="571500" indent="-571500" hangingPunct="0">
              <a:buFont typeface="Arial" panose="020B0604020202020204" pitchFamily="34" charset="0"/>
              <a:buChar char="•"/>
            </a:pPr>
            <a:r>
              <a:rPr lang="en-GB" sz="3600" dirty="0" smtClean="0">
                <a:solidFill>
                  <a:schemeClr val="bg1"/>
                </a:solidFill>
                <a:latin typeface="+mj-lt"/>
              </a:rPr>
              <a:t>Implementation </a:t>
            </a:r>
            <a:r>
              <a:rPr lang="en-GB" sz="3600" dirty="0">
                <a:solidFill>
                  <a:schemeClr val="bg1"/>
                </a:solidFill>
                <a:latin typeface="+mj-lt"/>
              </a:rPr>
              <a:t>of a parallel version of the “</a:t>
            </a:r>
            <a:r>
              <a:rPr lang="en-GB" sz="3600" dirty="0" err="1">
                <a:solidFill>
                  <a:schemeClr val="bg1"/>
                </a:solidFill>
                <a:latin typeface="+mj-lt"/>
              </a:rPr>
              <a:t>pushbroom</a:t>
            </a:r>
            <a:r>
              <a:rPr lang="en-GB" sz="3600" dirty="0">
                <a:solidFill>
                  <a:schemeClr val="bg1"/>
                </a:solidFill>
                <a:latin typeface="+mj-lt"/>
              </a:rPr>
              <a:t>” algorithm for distance calculations with friction </a:t>
            </a:r>
            <a:r>
              <a:rPr lang="en-GB" sz="3600" dirty="0" smtClean="0">
                <a:solidFill>
                  <a:schemeClr val="bg1"/>
                </a:solidFill>
                <a:latin typeface="+mj-lt"/>
              </a:rPr>
              <a:t>weights in </a:t>
            </a:r>
            <a:r>
              <a:rPr lang="en-GB" sz="3600" dirty="0" err="1" smtClean="0">
                <a:solidFill>
                  <a:schemeClr val="bg1"/>
                </a:solidFill>
                <a:latin typeface="+mj-lt"/>
              </a:rPr>
              <a:t>gdistance</a:t>
            </a:r>
            <a:r>
              <a:rPr lang="en-GB" sz="3600" dirty="0" smtClean="0">
                <a:solidFill>
                  <a:schemeClr val="bg1"/>
                </a:solidFill>
                <a:latin typeface="+mj-lt"/>
              </a:rPr>
              <a:t>. </a:t>
            </a:r>
          </a:p>
          <a:p>
            <a:pPr marL="571500" indent="-571500">
              <a:buFont typeface="Arial" panose="020B0604020202020204" pitchFamily="34" charset="0"/>
              <a:buChar char="•"/>
            </a:pPr>
            <a:endParaRPr lang="en-GB" sz="3600" dirty="0">
              <a:solidFill>
                <a:schemeClr val="bg1"/>
              </a:solidFill>
              <a:latin typeface="+mj-lt"/>
            </a:endParaRPr>
          </a:p>
          <a:p>
            <a:pPr marL="571500" indent="-571500">
              <a:buFont typeface="Arial" panose="020B0604020202020204" pitchFamily="34" charset="0"/>
              <a:buChar char="•"/>
            </a:pPr>
            <a:r>
              <a:rPr lang="en-GB" sz="3600" dirty="0" smtClean="0">
                <a:solidFill>
                  <a:schemeClr val="bg1"/>
                </a:solidFill>
                <a:latin typeface="+mj-lt"/>
              </a:rPr>
              <a:t>Graph-based </a:t>
            </a:r>
            <a:r>
              <a:rPr lang="en-GB" sz="3600" dirty="0">
                <a:solidFill>
                  <a:schemeClr val="bg1"/>
                </a:solidFill>
                <a:latin typeface="+mj-lt"/>
              </a:rPr>
              <a:t>distance research (working with OpenStreetMap directly, for example) works with this data as being non-planar, and the cool thing would be to do this with raster data directly</a:t>
            </a:r>
            <a:r>
              <a:rPr lang="en-GB" sz="3600" dirty="0" smtClean="0">
                <a:solidFill>
                  <a:schemeClr val="bg1"/>
                </a:solidFill>
                <a:latin typeface="+mj-lt"/>
              </a:rPr>
              <a:t>.</a:t>
            </a:r>
          </a:p>
          <a:p>
            <a:pPr marL="571500" indent="-571500">
              <a:buFont typeface="Arial" panose="020B0604020202020204" pitchFamily="34" charset="0"/>
              <a:buChar char="•"/>
            </a:pPr>
            <a:endParaRPr lang="en-GB" sz="3600" dirty="0">
              <a:solidFill>
                <a:schemeClr val="bg1"/>
              </a:solidFill>
              <a:latin typeface="+mj-lt"/>
            </a:endParaRPr>
          </a:p>
          <a:p>
            <a:pPr marL="571500" indent="-571500">
              <a:buFont typeface="Arial" panose="020B0604020202020204" pitchFamily="34" charset="0"/>
              <a:buChar char="•"/>
            </a:pPr>
            <a:r>
              <a:rPr lang="en-GB" sz="3600" dirty="0" smtClean="0">
                <a:solidFill>
                  <a:schemeClr val="bg1"/>
                </a:solidFill>
                <a:latin typeface="+mj-lt"/>
              </a:rPr>
              <a:t>Make </a:t>
            </a:r>
            <a:r>
              <a:rPr lang="en-GB" sz="3600" dirty="0">
                <a:solidFill>
                  <a:schemeClr val="bg1"/>
                </a:solidFill>
                <a:latin typeface="+mj-lt"/>
              </a:rPr>
              <a:t>out-of-memory shortest path algorithms available in R. So-called "contraction hierarchies" would help to do this, as these allow processing in chunks</a:t>
            </a:r>
            <a:r>
              <a:rPr lang="en-GB" sz="3600" dirty="0" smtClean="0">
                <a:solidFill>
                  <a:schemeClr val="bg1"/>
                </a:solidFill>
                <a:latin typeface="+mj-lt"/>
              </a:rPr>
              <a:t>.</a:t>
            </a:r>
            <a:endParaRPr lang="en-GB" sz="3600" dirty="0">
              <a:solidFill>
                <a:schemeClr val="bg1"/>
              </a:solidFill>
              <a:latin typeface="+mj-lt"/>
            </a:endParaRPr>
          </a:p>
        </p:txBody>
      </p:sp>
    </p:spTree>
    <p:extLst>
      <p:ext uri="{BB962C8B-B14F-4D97-AF65-F5344CB8AC3E}">
        <p14:creationId xmlns:p14="http://schemas.microsoft.com/office/powerpoint/2010/main" val="7126808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794" y="0"/>
            <a:ext cx="16257588" cy="845286"/>
          </a:xfrm>
          <a:prstGeom prst="rect">
            <a:avLst/>
          </a:prstGeom>
        </p:spPr>
        <p:txBody>
          <a:bodyPr vert="horz" lIns="91440" tIns="45720" rIns="91440" bIns="45720" rtlCol="0" anchor="ctr">
            <a:normAutofit fontScale="9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a:solidFill>
                  <a:srgbClr val="FFC000"/>
                </a:solidFill>
              </a:rPr>
              <a:t>Regularly updated with </a:t>
            </a:r>
            <a:r>
              <a:rPr lang="en-US" sz="6000" b="1" dirty="0" smtClean="0">
                <a:solidFill>
                  <a:srgbClr val="FFC000"/>
                </a:solidFill>
              </a:rPr>
              <a:t>current transport network </a:t>
            </a:r>
            <a:r>
              <a:rPr lang="en-US" sz="6000" b="1" dirty="0">
                <a:solidFill>
                  <a:srgbClr val="FFC000"/>
                </a:solidFill>
              </a:rPr>
              <a:t>data</a:t>
            </a:r>
            <a:endParaRPr lang="en-US" sz="3300" b="1" dirty="0">
              <a:solidFill>
                <a:srgbClr val="FFC000"/>
              </a:solidFill>
            </a:endParaRPr>
          </a:p>
        </p:txBody>
      </p:sp>
      <p:sp>
        <p:nvSpPr>
          <p:cNvPr id="14" name="Rectangle 13"/>
          <p:cNvSpPr/>
          <p:nvPr/>
        </p:nvSpPr>
        <p:spPr>
          <a:xfrm>
            <a:off x="293846" y="1038264"/>
            <a:ext cx="15676045" cy="646331"/>
          </a:xfrm>
          <a:prstGeom prst="rect">
            <a:avLst/>
          </a:prstGeom>
        </p:spPr>
        <p:txBody>
          <a:bodyPr wrap="square">
            <a:spAutoFit/>
          </a:bodyPr>
          <a:lstStyle/>
          <a:p>
            <a:r>
              <a:rPr lang="en-US" sz="3600" dirty="0" smtClean="0">
                <a:solidFill>
                  <a:schemeClr val="bg1"/>
                </a:solidFill>
                <a:latin typeface="+mj-lt"/>
              </a:rPr>
              <a:t>Need a way to efficiently access OpenStreetMap transport networks in R.</a:t>
            </a:r>
            <a:endParaRPr lang="en-US" sz="3600" dirty="0">
              <a:solidFill>
                <a:schemeClr val="bg1"/>
              </a:solidFill>
              <a:latin typeface="+mj-lt"/>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8311" t="17637" r="8012" b="9524"/>
          <a:stretch/>
        </p:blipFill>
        <p:spPr bwMode="auto">
          <a:xfrm>
            <a:off x="2804615" y="1877573"/>
            <a:ext cx="9932649" cy="6717709"/>
          </a:xfrm>
          <a:prstGeom prst="rect">
            <a:avLst/>
          </a:prstGeom>
          <a:ln>
            <a:solidFill>
              <a:srgbClr val="FF0000"/>
            </a:solidFill>
          </a:ln>
          <a:extLst>
            <a:ext uri="{53640926-AAD7-44D8-BBD7-CCE9431645EC}">
              <a14:shadowObscured xmlns:a14="http://schemas.microsoft.com/office/drawing/2010/main"/>
            </a:ext>
          </a:extLst>
        </p:spPr>
      </p:pic>
      <p:sp>
        <p:nvSpPr>
          <p:cNvPr id="2" name="Rectangle 1"/>
          <p:cNvSpPr/>
          <p:nvPr/>
        </p:nvSpPr>
        <p:spPr>
          <a:xfrm>
            <a:off x="58437" y="8625667"/>
            <a:ext cx="15425003" cy="461665"/>
          </a:xfrm>
          <a:prstGeom prst="rect">
            <a:avLst/>
          </a:prstGeom>
        </p:spPr>
        <p:txBody>
          <a:bodyPr wrap="square">
            <a:spAutoFit/>
          </a:bodyPr>
          <a:lstStyle/>
          <a:p>
            <a:r>
              <a:rPr lang="en-GB" dirty="0">
                <a:solidFill>
                  <a:schemeClr val="bg1"/>
                </a:solidFill>
                <a:latin typeface="+mj-lt"/>
              </a:rPr>
              <a:t>https://tyrasd.github.io/osm-node-density/#2/16.5/389.2/latest,places</a:t>
            </a:r>
          </a:p>
        </p:txBody>
      </p:sp>
    </p:spTree>
    <p:extLst>
      <p:ext uri="{BB962C8B-B14F-4D97-AF65-F5344CB8AC3E}">
        <p14:creationId xmlns:p14="http://schemas.microsoft.com/office/powerpoint/2010/main" val="18549476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a:solidFill>
                  <a:srgbClr val="FFC000"/>
                </a:solidFill>
              </a:rPr>
              <a:t>What sort of new </a:t>
            </a:r>
            <a:r>
              <a:rPr lang="en-US" sz="6000" b="1" dirty="0" smtClean="0">
                <a:solidFill>
                  <a:srgbClr val="FFC000"/>
                </a:solidFill>
              </a:rPr>
              <a:t>metrics ?</a:t>
            </a:r>
            <a:endParaRPr lang="en-US" sz="3300" b="1" dirty="0">
              <a:solidFill>
                <a:srgbClr val="FFC000"/>
              </a:solidFill>
            </a:endParaRPr>
          </a:p>
        </p:txBody>
      </p:sp>
      <p:sp>
        <p:nvSpPr>
          <p:cNvPr id="14" name="Rectangle 13"/>
          <p:cNvSpPr/>
          <p:nvPr/>
        </p:nvSpPr>
        <p:spPr>
          <a:xfrm>
            <a:off x="293846" y="1038264"/>
            <a:ext cx="15676045" cy="5078313"/>
          </a:xfrm>
          <a:prstGeom prst="rect">
            <a:avLst/>
          </a:prstGeom>
        </p:spPr>
        <p:txBody>
          <a:bodyPr wrap="square">
            <a:spAutoFit/>
          </a:bodyPr>
          <a:lstStyle/>
          <a:p>
            <a:pPr marL="571500" indent="-571500" hangingPunct="0">
              <a:buFont typeface="Arial" panose="020B0604020202020204" pitchFamily="34" charset="0"/>
              <a:buChar char="•"/>
            </a:pPr>
            <a:r>
              <a:rPr lang="en-US" sz="3600" dirty="0">
                <a:solidFill>
                  <a:schemeClr val="bg1"/>
                </a:solidFill>
                <a:latin typeface="+mj-lt"/>
              </a:rPr>
              <a:t>road density, </a:t>
            </a:r>
          </a:p>
          <a:p>
            <a:pPr marL="571500" indent="-571500" hangingPunct="0">
              <a:buFont typeface="Arial" panose="020B0604020202020204" pitchFamily="34" charset="0"/>
              <a:buChar char="•"/>
            </a:pPr>
            <a:r>
              <a:rPr lang="en-US" sz="3600" dirty="0">
                <a:solidFill>
                  <a:schemeClr val="bg1"/>
                </a:solidFill>
                <a:latin typeface="+mj-lt"/>
              </a:rPr>
              <a:t>distance to roads, </a:t>
            </a:r>
          </a:p>
          <a:p>
            <a:pPr marL="571500" indent="-571500" hangingPunct="0">
              <a:buFont typeface="Arial" panose="020B0604020202020204" pitchFamily="34" charset="0"/>
              <a:buChar char="•"/>
            </a:pPr>
            <a:r>
              <a:rPr lang="en-US" sz="3600" dirty="0">
                <a:solidFill>
                  <a:schemeClr val="bg1"/>
                </a:solidFill>
                <a:latin typeface="+mj-lt"/>
              </a:rPr>
              <a:t>distance to cities, </a:t>
            </a:r>
          </a:p>
          <a:p>
            <a:pPr marL="571500" indent="-571500" hangingPunct="0">
              <a:buFont typeface="Arial" panose="020B0604020202020204" pitchFamily="34" charset="0"/>
              <a:buChar char="•"/>
            </a:pPr>
            <a:r>
              <a:rPr lang="en-US" sz="3600" dirty="0" smtClean="0">
                <a:solidFill>
                  <a:schemeClr val="bg1"/>
                </a:solidFill>
                <a:latin typeface="+mj-lt"/>
              </a:rPr>
              <a:t>access </a:t>
            </a:r>
            <a:r>
              <a:rPr lang="en-US" sz="3600" dirty="0" smtClean="0">
                <a:solidFill>
                  <a:schemeClr val="bg1"/>
                </a:solidFill>
                <a:latin typeface="+mj-lt"/>
              </a:rPr>
              <a:t>to protected areas,</a:t>
            </a:r>
          </a:p>
          <a:p>
            <a:pPr marL="571500" indent="-571500" hangingPunct="0">
              <a:buFont typeface="Arial" panose="020B0604020202020204" pitchFamily="34" charset="0"/>
              <a:buChar char="•"/>
            </a:pPr>
            <a:r>
              <a:rPr lang="en-US" sz="3600" dirty="0" smtClean="0">
                <a:solidFill>
                  <a:schemeClr val="bg1"/>
                </a:solidFill>
                <a:latin typeface="+mj-lt"/>
              </a:rPr>
              <a:t>access </a:t>
            </a:r>
            <a:r>
              <a:rPr lang="en-US" sz="3600" dirty="0">
                <a:solidFill>
                  <a:schemeClr val="bg1"/>
                </a:solidFill>
                <a:latin typeface="+mj-lt"/>
              </a:rPr>
              <a:t>to </a:t>
            </a:r>
            <a:r>
              <a:rPr lang="en-US" sz="3600" dirty="0" smtClean="0">
                <a:solidFill>
                  <a:schemeClr val="bg1"/>
                </a:solidFill>
                <a:latin typeface="+mj-lt"/>
              </a:rPr>
              <a:t>cities or other locations where services/opportunities exist, and</a:t>
            </a:r>
            <a:endParaRPr lang="en-US" sz="3600" dirty="0">
              <a:solidFill>
                <a:schemeClr val="bg1"/>
              </a:solidFill>
              <a:latin typeface="+mj-lt"/>
            </a:endParaRPr>
          </a:p>
          <a:p>
            <a:pPr marL="571500" indent="-571500" hangingPunct="0">
              <a:buFont typeface="Arial" panose="020B0604020202020204" pitchFamily="34" charset="0"/>
              <a:buChar char="•"/>
            </a:pPr>
            <a:r>
              <a:rPr lang="en-US" sz="3600" dirty="0">
                <a:solidFill>
                  <a:schemeClr val="bg1"/>
                </a:solidFill>
                <a:latin typeface="+mj-lt"/>
              </a:rPr>
              <a:t>accessibility potential of </a:t>
            </a:r>
            <a:r>
              <a:rPr lang="en-US" sz="3600" dirty="0" smtClean="0">
                <a:solidFill>
                  <a:schemeClr val="bg1"/>
                </a:solidFill>
                <a:latin typeface="+mj-lt"/>
              </a:rPr>
              <a:t>cities.</a:t>
            </a:r>
          </a:p>
          <a:p>
            <a:pPr hangingPunct="0"/>
            <a:endParaRPr lang="en-US" sz="3600" dirty="0">
              <a:solidFill>
                <a:schemeClr val="bg1"/>
              </a:solidFill>
              <a:latin typeface="+mj-lt"/>
            </a:endParaRPr>
          </a:p>
          <a:p>
            <a:pPr hangingPunct="0"/>
            <a:r>
              <a:rPr lang="en-US" sz="3600" dirty="0" smtClean="0">
                <a:solidFill>
                  <a:schemeClr val="bg1"/>
                </a:solidFill>
                <a:latin typeface="+mj-lt"/>
              </a:rPr>
              <a:t>These can be linked to spatial data sets on the population or segments of the population to assess inequalities or pressures.</a:t>
            </a:r>
            <a:endParaRPr lang="en-US" sz="3600" dirty="0">
              <a:solidFill>
                <a:schemeClr val="bg1"/>
              </a:solidFill>
              <a:latin typeface="+mj-lt"/>
            </a:endParaRPr>
          </a:p>
        </p:txBody>
      </p:sp>
    </p:spTree>
    <p:extLst>
      <p:ext uri="{BB962C8B-B14F-4D97-AF65-F5344CB8AC3E}">
        <p14:creationId xmlns:p14="http://schemas.microsoft.com/office/powerpoint/2010/main" val="8292252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smtClean="0">
                <a:solidFill>
                  <a:srgbClr val="FFC000"/>
                </a:solidFill>
              </a:rPr>
              <a:t>What are we aiming for?</a:t>
            </a:r>
            <a:endParaRPr lang="en-US" sz="3300" b="1" dirty="0">
              <a:solidFill>
                <a:srgbClr val="FFC000"/>
              </a:solidFill>
            </a:endParaRPr>
          </a:p>
        </p:txBody>
      </p:sp>
      <p:sp>
        <p:nvSpPr>
          <p:cNvPr id="14" name="Rectangle 13"/>
          <p:cNvSpPr/>
          <p:nvPr/>
        </p:nvSpPr>
        <p:spPr>
          <a:xfrm>
            <a:off x="293846" y="1038264"/>
            <a:ext cx="15676045" cy="6186309"/>
          </a:xfrm>
          <a:prstGeom prst="rect">
            <a:avLst/>
          </a:prstGeom>
        </p:spPr>
        <p:txBody>
          <a:bodyPr wrap="square">
            <a:spAutoFit/>
          </a:bodyPr>
          <a:lstStyle/>
          <a:p>
            <a:pPr hangingPunct="0"/>
            <a:r>
              <a:rPr lang="en-US" sz="3600" dirty="0">
                <a:solidFill>
                  <a:schemeClr val="bg1"/>
                </a:solidFill>
                <a:latin typeface="+mj-lt"/>
              </a:rPr>
              <a:t>New metrics </a:t>
            </a:r>
            <a:r>
              <a:rPr lang="en-US" sz="3600" dirty="0" smtClean="0">
                <a:solidFill>
                  <a:schemeClr val="bg1"/>
                </a:solidFill>
                <a:latin typeface="+mj-lt"/>
              </a:rPr>
              <a:t>for cost (friction) and access delivered </a:t>
            </a:r>
            <a:r>
              <a:rPr lang="en-US" sz="3600" dirty="0">
                <a:solidFill>
                  <a:schemeClr val="bg1"/>
                </a:solidFill>
                <a:latin typeface="+mj-lt"/>
              </a:rPr>
              <a:t>on an annual </a:t>
            </a:r>
            <a:r>
              <a:rPr lang="en-US" sz="3600" dirty="0" smtClean="0">
                <a:solidFill>
                  <a:schemeClr val="bg1"/>
                </a:solidFill>
                <a:latin typeface="+mj-lt"/>
              </a:rPr>
              <a:t>basis</a:t>
            </a:r>
            <a:r>
              <a:rPr lang="en-US" sz="3600" dirty="0">
                <a:solidFill>
                  <a:schemeClr val="bg1"/>
                </a:solidFill>
                <a:latin typeface="+mj-lt"/>
              </a:rPr>
              <a:t>.</a:t>
            </a:r>
          </a:p>
          <a:p>
            <a:pPr hangingPunct="0"/>
            <a:endParaRPr lang="en-US" sz="3600" dirty="0">
              <a:solidFill>
                <a:schemeClr val="bg1"/>
              </a:solidFill>
              <a:latin typeface="+mj-lt"/>
            </a:endParaRPr>
          </a:p>
          <a:p>
            <a:pPr hangingPunct="0"/>
            <a:r>
              <a:rPr lang="en-US" sz="3600" dirty="0" smtClean="0">
                <a:solidFill>
                  <a:schemeClr val="bg1"/>
                </a:solidFill>
                <a:latin typeface="+mj-lt"/>
              </a:rPr>
              <a:t>Ability to make custom </a:t>
            </a:r>
            <a:r>
              <a:rPr lang="en-US" sz="3600" dirty="0">
                <a:solidFill>
                  <a:schemeClr val="bg1"/>
                </a:solidFill>
                <a:latin typeface="+mj-lt"/>
              </a:rPr>
              <a:t>maps </a:t>
            </a:r>
            <a:r>
              <a:rPr lang="en-US" sz="3600" dirty="0" smtClean="0">
                <a:solidFill>
                  <a:schemeClr val="bg1"/>
                </a:solidFill>
                <a:latin typeface="+mj-lt"/>
              </a:rPr>
              <a:t>for </a:t>
            </a:r>
            <a:r>
              <a:rPr lang="en-US" sz="3600" dirty="0">
                <a:solidFill>
                  <a:schemeClr val="bg1"/>
                </a:solidFill>
                <a:latin typeface="+mj-lt"/>
              </a:rPr>
              <a:t>new point features already by anyone.</a:t>
            </a:r>
          </a:p>
          <a:p>
            <a:pPr hangingPunct="0"/>
            <a:endParaRPr lang="en-US" sz="3600" dirty="0">
              <a:solidFill>
                <a:schemeClr val="bg1"/>
              </a:solidFill>
              <a:latin typeface="+mj-lt"/>
            </a:endParaRPr>
          </a:p>
          <a:p>
            <a:pPr hangingPunct="0"/>
            <a:r>
              <a:rPr lang="en-US" sz="3600" dirty="0">
                <a:solidFill>
                  <a:schemeClr val="bg1"/>
                </a:solidFill>
                <a:latin typeface="+mj-lt"/>
              </a:rPr>
              <a:t>Custom friction surfaces are also possible </a:t>
            </a:r>
            <a:r>
              <a:rPr lang="en-US" sz="3600" dirty="0" smtClean="0">
                <a:solidFill>
                  <a:schemeClr val="bg1"/>
                </a:solidFill>
                <a:latin typeface="+mj-lt"/>
              </a:rPr>
              <a:t>for </a:t>
            </a:r>
            <a:r>
              <a:rPr lang="en-US" sz="3600" dirty="0">
                <a:solidFill>
                  <a:schemeClr val="bg1"/>
                </a:solidFill>
                <a:latin typeface="+mj-lt"/>
              </a:rPr>
              <a:t>things like new roads or alternative means of travel (e.g., we’ve made a ‘walking only’ version for non-motorized travel</a:t>
            </a:r>
            <a:r>
              <a:rPr lang="en-US" sz="3600" dirty="0" smtClean="0">
                <a:solidFill>
                  <a:schemeClr val="bg1"/>
                </a:solidFill>
                <a:latin typeface="+mj-lt"/>
              </a:rPr>
              <a:t>).</a:t>
            </a:r>
          </a:p>
          <a:p>
            <a:pPr hangingPunct="0"/>
            <a:endParaRPr lang="en-US" sz="3600" dirty="0">
              <a:solidFill>
                <a:schemeClr val="bg1"/>
              </a:solidFill>
              <a:latin typeface="+mj-lt"/>
            </a:endParaRPr>
          </a:p>
          <a:p>
            <a:pPr hangingPunct="0"/>
            <a:r>
              <a:rPr lang="en-US" sz="3600" dirty="0" smtClean="0">
                <a:solidFill>
                  <a:schemeClr val="bg1"/>
                </a:solidFill>
                <a:latin typeface="+mj-lt"/>
              </a:rPr>
              <a:t>This </a:t>
            </a:r>
            <a:r>
              <a:rPr lang="en-US" sz="3600" dirty="0">
                <a:solidFill>
                  <a:schemeClr val="bg1"/>
                </a:solidFill>
                <a:latin typeface="+mj-lt"/>
              </a:rPr>
              <a:t>would address a long-term scientific challenge by making a significant contribution to the relatively small number of high spatial resolution, global socio-economic </a:t>
            </a:r>
            <a:r>
              <a:rPr lang="en-US" sz="3600" dirty="0" smtClean="0">
                <a:solidFill>
                  <a:schemeClr val="bg1"/>
                </a:solidFill>
                <a:latin typeface="+mj-lt"/>
              </a:rPr>
              <a:t>datasets.</a:t>
            </a:r>
            <a:r>
              <a:rPr lang="en-US" sz="3600" dirty="0">
                <a:solidFill>
                  <a:schemeClr val="bg1"/>
                </a:solidFill>
                <a:latin typeface="+mj-lt"/>
              </a:rPr>
              <a:t> </a:t>
            </a:r>
            <a:r>
              <a:rPr lang="en-US" sz="3600" dirty="0" smtClean="0">
                <a:solidFill>
                  <a:schemeClr val="bg1"/>
                </a:solidFill>
                <a:latin typeface="+mj-lt"/>
              </a:rPr>
              <a:t>These </a:t>
            </a:r>
            <a:r>
              <a:rPr lang="en-US" sz="3600" dirty="0">
                <a:solidFill>
                  <a:schemeClr val="bg1"/>
                </a:solidFill>
                <a:latin typeface="+mj-lt"/>
              </a:rPr>
              <a:t>layers can be </a:t>
            </a:r>
            <a:r>
              <a:rPr lang="en-US" sz="3600" dirty="0" err="1">
                <a:solidFill>
                  <a:schemeClr val="bg1"/>
                </a:solidFill>
                <a:latin typeface="+mj-lt"/>
              </a:rPr>
              <a:t>analysed</a:t>
            </a:r>
            <a:r>
              <a:rPr lang="en-US" sz="3600" dirty="0">
                <a:solidFill>
                  <a:schemeClr val="bg1"/>
                </a:solidFill>
                <a:latin typeface="+mj-lt"/>
              </a:rPr>
              <a:t> alongside global datasets on climate, environment, demographics and poverty.</a:t>
            </a:r>
            <a:endParaRPr lang="en-GB" sz="3600" dirty="0">
              <a:solidFill>
                <a:schemeClr val="bg1"/>
              </a:solidFill>
              <a:latin typeface="+mj-lt"/>
            </a:endParaRPr>
          </a:p>
        </p:txBody>
      </p:sp>
    </p:spTree>
    <p:extLst>
      <p:ext uri="{BB962C8B-B14F-4D97-AF65-F5344CB8AC3E}">
        <p14:creationId xmlns:p14="http://schemas.microsoft.com/office/powerpoint/2010/main" val="12850484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93846" y="2088821"/>
            <a:ext cx="15676045" cy="1200329"/>
          </a:xfrm>
          <a:prstGeom prst="rect">
            <a:avLst/>
          </a:prstGeom>
          <a:solidFill>
            <a:schemeClr val="bg2">
              <a:lumMod val="25000"/>
            </a:schemeClr>
          </a:solidFill>
        </p:spPr>
        <p:txBody>
          <a:bodyPr wrap="square">
            <a:spAutoFit/>
          </a:bodyPr>
          <a:lstStyle/>
          <a:p>
            <a:pPr algn="just"/>
            <a:r>
              <a:rPr lang="en-US" sz="3600" i="1" dirty="0">
                <a:solidFill>
                  <a:schemeClr val="bg1"/>
                </a:solidFill>
                <a:latin typeface="+mj-lt"/>
                <a:ea typeface="Calibri" panose="020F0502020204030204" pitchFamily="34" charset="0"/>
              </a:rPr>
              <a:t>“The extent to which land-use and transport systems enable individuals to reach activities or destinations by means of a transport mode(s).”</a:t>
            </a:r>
            <a:r>
              <a:rPr lang="en-US" sz="3600" i="1" baseline="30000" dirty="0">
                <a:solidFill>
                  <a:schemeClr val="bg1"/>
                </a:solidFill>
                <a:latin typeface="+mj-lt"/>
                <a:ea typeface="Calibri" panose="020F0502020204030204" pitchFamily="34" charset="0"/>
              </a:rPr>
              <a:t>[2]</a:t>
            </a:r>
          </a:p>
        </p:txBody>
      </p:sp>
      <p:sp>
        <p:nvSpPr>
          <p:cNvPr id="2" name="Title 1"/>
          <p:cNvSpPr>
            <a:spLocks noGrp="1"/>
          </p:cNvSpPr>
          <p:nvPr>
            <p:ph type="title"/>
          </p:nvPr>
        </p:nvSpPr>
        <p:spPr>
          <a:xfrm>
            <a:off x="-794" y="0"/>
            <a:ext cx="16257588" cy="845286"/>
          </a:xfrm>
        </p:spPr>
        <p:txBody>
          <a:bodyPr>
            <a:normAutofit fontScale="90000"/>
          </a:bodyPr>
          <a:lstStyle/>
          <a:p>
            <a:r>
              <a:rPr lang="en-US" sz="6000" b="1" dirty="0">
                <a:solidFill>
                  <a:srgbClr val="FFC000"/>
                </a:solidFill>
              </a:rPr>
              <a:t>Defining accessibility</a:t>
            </a:r>
          </a:p>
        </p:txBody>
      </p:sp>
      <p:sp>
        <p:nvSpPr>
          <p:cNvPr id="9" name="Content Placeholder 2"/>
          <p:cNvSpPr>
            <a:spLocks noGrp="1"/>
          </p:cNvSpPr>
          <p:nvPr>
            <p:ph idx="1"/>
          </p:nvPr>
        </p:nvSpPr>
        <p:spPr>
          <a:xfrm>
            <a:off x="4357846" y="901970"/>
            <a:ext cx="11896086" cy="667750"/>
          </a:xfrm>
        </p:spPr>
        <p:txBody>
          <a:bodyPr/>
          <a:lstStyle/>
          <a:p>
            <a:pPr marL="0" indent="0">
              <a:buNone/>
            </a:pPr>
            <a:r>
              <a:rPr lang="en-US" dirty="0">
                <a:latin typeface="+mj-lt"/>
                <a:cs typeface="Arial Narrow"/>
              </a:rPr>
              <a:t>43m km</a:t>
            </a:r>
            <a:r>
              <a:rPr lang="en-US" baseline="30000" dirty="0">
                <a:latin typeface="+mj-lt"/>
                <a:cs typeface="Arial Narrow"/>
              </a:rPr>
              <a:t>2 </a:t>
            </a:r>
            <a:r>
              <a:rPr lang="en-US" dirty="0">
                <a:latin typeface="+mj-lt"/>
                <a:cs typeface="Arial Narrow"/>
              </a:rPr>
              <a:t>- around 1000 times the size of the Netherlands</a:t>
            </a:r>
          </a:p>
        </p:txBody>
      </p:sp>
      <p:sp>
        <p:nvSpPr>
          <p:cNvPr id="3" name="Rectangle 2"/>
          <p:cNvSpPr/>
          <p:nvPr/>
        </p:nvSpPr>
        <p:spPr>
          <a:xfrm>
            <a:off x="293846" y="1038264"/>
            <a:ext cx="15676045" cy="646331"/>
          </a:xfrm>
          <a:prstGeom prst="rect">
            <a:avLst/>
          </a:prstGeom>
        </p:spPr>
        <p:txBody>
          <a:bodyPr wrap="square">
            <a:spAutoFit/>
          </a:bodyPr>
          <a:lstStyle/>
          <a:p>
            <a:pPr algn="just"/>
            <a:r>
              <a:rPr lang="en-US" sz="3600" dirty="0">
                <a:solidFill>
                  <a:schemeClr val="bg1"/>
                </a:solidFill>
                <a:latin typeface="+mj-lt"/>
                <a:ea typeface="Calibri" panose="020F0502020204030204" pitchFamily="34" charset="0"/>
              </a:rPr>
              <a:t>There are many definitions in the literature.  The most appropriate one here is:</a:t>
            </a:r>
          </a:p>
        </p:txBody>
      </p:sp>
      <p:sp>
        <p:nvSpPr>
          <p:cNvPr id="8" name="Rectangle 7"/>
          <p:cNvSpPr/>
          <p:nvPr/>
        </p:nvSpPr>
        <p:spPr>
          <a:xfrm>
            <a:off x="0" y="8597098"/>
            <a:ext cx="16253932" cy="553357"/>
          </a:xfrm>
          <a:prstGeom prst="rect">
            <a:avLst/>
          </a:prstGeom>
        </p:spPr>
        <p:txBody>
          <a:bodyPr wrap="square">
            <a:spAutoFit/>
          </a:bodyPr>
          <a:lstStyle/>
          <a:p>
            <a:pPr indent="-406400">
              <a:lnSpc>
                <a:spcPct val="107000"/>
              </a:lnSpc>
            </a:pPr>
            <a:r>
              <a:rPr lang="en-GB" sz="1400" dirty="0">
                <a:solidFill>
                  <a:schemeClr val="bg1"/>
                </a:solidFill>
                <a:latin typeface="+mj-lt"/>
                <a:ea typeface="Calibri" panose="020F0502020204030204" pitchFamily="34" charset="0"/>
                <a:cs typeface="Times New Roman" panose="02020603050405020304" pitchFamily="18" charset="0"/>
              </a:rPr>
              <a:t>2 </a:t>
            </a:r>
            <a:r>
              <a:rPr lang="en-GB" sz="1400" dirty="0" err="1">
                <a:solidFill>
                  <a:schemeClr val="bg1"/>
                </a:solidFill>
                <a:latin typeface="+mj-lt"/>
                <a:ea typeface="Calibri" panose="020F0502020204030204" pitchFamily="34" charset="0"/>
                <a:cs typeface="Times New Roman" panose="02020603050405020304" pitchFamily="18" charset="0"/>
              </a:rPr>
              <a:t>Geurs</a:t>
            </a:r>
            <a:r>
              <a:rPr lang="en-GB" sz="1400" dirty="0">
                <a:solidFill>
                  <a:schemeClr val="bg1"/>
                </a:solidFill>
                <a:latin typeface="+mj-lt"/>
                <a:ea typeface="Calibri" panose="020F0502020204030204" pitchFamily="34" charset="0"/>
                <a:cs typeface="Times New Roman" panose="02020603050405020304" pitchFamily="18" charset="0"/>
              </a:rPr>
              <a:t>, K. T. &amp; van Wee, B. Accessibility evaluation of land-use and transport strategies: Review and research directions. </a:t>
            </a:r>
            <a:r>
              <a:rPr lang="en-GB" sz="1400" i="1" dirty="0">
                <a:solidFill>
                  <a:schemeClr val="bg1"/>
                </a:solidFill>
                <a:latin typeface="+mj-lt"/>
                <a:ea typeface="Calibri" panose="020F0502020204030204" pitchFamily="34" charset="0"/>
                <a:cs typeface="Times New Roman" panose="02020603050405020304" pitchFamily="18" charset="0"/>
              </a:rPr>
              <a:t>Journal of Transport Geography</a:t>
            </a:r>
            <a:r>
              <a:rPr lang="en-GB" sz="1400" dirty="0">
                <a:solidFill>
                  <a:schemeClr val="bg1"/>
                </a:solidFill>
                <a:latin typeface="+mj-lt"/>
                <a:ea typeface="Calibri" panose="020F0502020204030204" pitchFamily="34" charset="0"/>
                <a:cs typeface="Times New Roman" panose="02020603050405020304" pitchFamily="18" charset="0"/>
              </a:rPr>
              <a:t> (2004). doi:10.1016/j.jtrangeo.2003.10.005</a:t>
            </a:r>
          </a:p>
          <a:p>
            <a:pPr indent="-406400">
              <a:lnSpc>
                <a:spcPct val="107000"/>
              </a:lnSpc>
            </a:pPr>
            <a:r>
              <a:rPr lang="en-US" sz="1400" dirty="0">
                <a:solidFill>
                  <a:schemeClr val="bg1"/>
                </a:solidFill>
                <a:latin typeface="+mj-lt"/>
                <a:ea typeface="Calibri" panose="020F0502020204030204" pitchFamily="34" charset="0"/>
                <a:cs typeface="Times New Roman" panose="02020603050405020304" pitchFamily="18" charset="0"/>
              </a:rPr>
              <a:t>3 Deichmann, U. Accessibility indicators in GIS (Department for Economic and Social Information and Policy Analysis, United Nations Statistics Division, 1997)</a:t>
            </a:r>
            <a:endParaRPr lang="en-GB" sz="1400" dirty="0">
              <a:solidFill>
                <a:schemeClr val="bg1"/>
              </a:solidFill>
              <a:effectLst/>
              <a:latin typeface="+mj-lt"/>
              <a:ea typeface="Calibri" panose="020F0502020204030204" pitchFamily="34" charset="0"/>
              <a:cs typeface="Times New Roman" panose="02020603050405020304" pitchFamily="18" charset="0"/>
            </a:endParaRPr>
          </a:p>
        </p:txBody>
      </p:sp>
      <p:pic>
        <p:nvPicPr>
          <p:cNvPr id="10" name="Picture 2" descr="Image result for choice of rou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45" y="3580270"/>
            <a:ext cx="7853867" cy="4525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8244840" y="3580270"/>
            <a:ext cx="7725051" cy="4524315"/>
          </a:xfrm>
          <a:prstGeom prst="rect">
            <a:avLst/>
          </a:prstGeom>
          <a:solidFill>
            <a:srgbClr val="C00000"/>
          </a:solidFill>
          <a:ln>
            <a:solidFill>
              <a:srgbClr val="0079BD"/>
            </a:solidFill>
          </a:ln>
        </p:spPr>
        <p:txBody>
          <a:bodyPr wrap="square">
            <a:spAutoFit/>
          </a:bodyPr>
          <a:lstStyle/>
          <a:p>
            <a:pPr algn="just"/>
            <a:r>
              <a:rPr lang="en-US" sz="3600" dirty="0">
                <a:solidFill>
                  <a:schemeClr val="bg1"/>
                </a:solidFill>
                <a:latin typeface="+mj-lt"/>
                <a:ea typeface="Calibri" panose="020F0502020204030204" pitchFamily="34" charset="0"/>
              </a:rPr>
              <a:t>This definition accounts for location AND the inequality inferred by distance to locations since not all locations equal.</a:t>
            </a:r>
          </a:p>
          <a:p>
            <a:pPr algn="just"/>
            <a:endParaRPr lang="en-US" sz="3600" dirty="0">
              <a:solidFill>
                <a:schemeClr val="bg1"/>
              </a:solidFill>
              <a:latin typeface="+mj-lt"/>
              <a:ea typeface="Calibri" panose="020F0502020204030204" pitchFamily="34" charset="0"/>
            </a:endParaRPr>
          </a:p>
          <a:p>
            <a:pPr algn="just"/>
            <a:r>
              <a:rPr lang="en-US" sz="3600" dirty="0">
                <a:solidFill>
                  <a:schemeClr val="bg1"/>
                </a:solidFill>
                <a:latin typeface="+mj-lt"/>
                <a:ea typeface="Calibri" panose="020F0502020204030204" pitchFamily="34" charset="0"/>
              </a:rPr>
              <a:t>Accessibility can be a good indicator of the spatial structure of inequalities. </a:t>
            </a:r>
          </a:p>
          <a:p>
            <a:pPr algn="just"/>
            <a:endParaRPr lang="en-US" sz="3600" dirty="0">
              <a:solidFill>
                <a:schemeClr val="bg1"/>
              </a:solidFill>
              <a:latin typeface="+mj-lt"/>
              <a:ea typeface="Calibri" panose="020F0502020204030204" pitchFamily="34" charset="0"/>
            </a:endParaRPr>
          </a:p>
          <a:p>
            <a:pPr algn="just"/>
            <a:r>
              <a:rPr lang="en-US" sz="3600" dirty="0">
                <a:solidFill>
                  <a:schemeClr val="bg1"/>
                </a:solidFill>
                <a:latin typeface="+mj-lt"/>
                <a:ea typeface="Calibri" panose="020F0502020204030204" pitchFamily="34" charset="0"/>
              </a:rPr>
              <a:t>It is well suited to measurement in GIS</a:t>
            </a:r>
            <a:r>
              <a:rPr lang="en-US" sz="3600" baseline="30000" dirty="0">
                <a:solidFill>
                  <a:schemeClr val="bg1"/>
                </a:solidFill>
                <a:latin typeface="+mj-lt"/>
                <a:ea typeface="Calibri" panose="020F0502020204030204" pitchFamily="34" charset="0"/>
              </a:rPr>
              <a:t>[3]</a:t>
            </a:r>
            <a:r>
              <a:rPr lang="en-US" sz="3600" dirty="0">
                <a:solidFill>
                  <a:schemeClr val="bg1"/>
                </a:solidFill>
                <a:latin typeface="+mj-lt"/>
                <a:ea typeface="Calibri" panose="020F0502020204030204" pitchFamily="34" charset="0"/>
              </a:rPr>
              <a:t>.</a:t>
            </a:r>
          </a:p>
        </p:txBody>
      </p:sp>
    </p:spTree>
    <p:extLst>
      <p:ext uri="{BB962C8B-B14F-4D97-AF65-F5344CB8AC3E}">
        <p14:creationId xmlns:p14="http://schemas.microsoft.com/office/powerpoint/2010/main" val="398421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1117600" y="3621916"/>
            <a:ext cx="7046411" cy="5113113"/>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3733" dirty="0">
              <a:solidFill>
                <a:schemeClr val="bg1"/>
              </a:solidFill>
              <a:latin typeface="+mj-lt"/>
            </a:endParaRPr>
          </a:p>
        </p:txBody>
      </p:sp>
      <p:sp>
        <p:nvSpPr>
          <p:cNvPr id="7"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6000" b="1" dirty="0">
                <a:solidFill>
                  <a:srgbClr val="FFC000"/>
                </a:solidFill>
              </a:rPr>
              <a:t>Free and open data and workflows for access mapping</a:t>
            </a:r>
          </a:p>
        </p:txBody>
      </p:sp>
      <p:graphicFrame>
        <p:nvGraphicFramePr>
          <p:cNvPr id="3" name="Table 2"/>
          <p:cNvGraphicFramePr>
            <a:graphicFrameLocks noGrp="1"/>
          </p:cNvGraphicFramePr>
          <p:nvPr>
            <p:extLst>
              <p:ext uri="{D42A27DB-BD31-4B8C-83A1-F6EECF244321}">
                <p14:modId xmlns:p14="http://schemas.microsoft.com/office/powerpoint/2010/main" val="1374249420"/>
              </p:ext>
            </p:extLst>
          </p:nvPr>
        </p:nvGraphicFramePr>
        <p:xfrm>
          <a:off x="1117600" y="1208475"/>
          <a:ext cx="13533020" cy="7280430"/>
        </p:xfrm>
        <a:graphic>
          <a:graphicData uri="http://schemas.openxmlformats.org/drawingml/2006/table">
            <a:tbl>
              <a:tblPr firstRow="1" bandRow="1">
                <a:tableStyleId>{35758FB7-9AC5-4552-8A53-C91805E547FA}</a:tableStyleId>
              </a:tblPr>
              <a:tblGrid>
                <a:gridCol w="3383255">
                  <a:extLst>
                    <a:ext uri="{9D8B030D-6E8A-4147-A177-3AD203B41FA5}">
                      <a16:colId xmlns:a16="http://schemas.microsoft.com/office/drawing/2014/main" xmlns="" val="20000"/>
                    </a:ext>
                  </a:extLst>
                </a:gridCol>
                <a:gridCol w="3383255">
                  <a:extLst>
                    <a:ext uri="{9D8B030D-6E8A-4147-A177-3AD203B41FA5}">
                      <a16:colId xmlns:a16="http://schemas.microsoft.com/office/drawing/2014/main" xmlns="" val="20001"/>
                    </a:ext>
                  </a:extLst>
                </a:gridCol>
                <a:gridCol w="3383255">
                  <a:extLst>
                    <a:ext uri="{9D8B030D-6E8A-4147-A177-3AD203B41FA5}">
                      <a16:colId xmlns:a16="http://schemas.microsoft.com/office/drawing/2014/main" xmlns="" val="20002"/>
                    </a:ext>
                  </a:extLst>
                </a:gridCol>
                <a:gridCol w="3383255">
                  <a:extLst>
                    <a:ext uri="{9D8B030D-6E8A-4147-A177-3AD203B41FA5}">
                      <a16:colId xmlns:a16="http://schemas.microsoft.com/office/drawing/2014/main" xmlns="" val="20003"/>
                    </a:ext>
                  </a:extLst>
                </a:gridCol>
              </a:tblGrid>
              <a:tr h="1456086">
                <a:tc>
                  <a:txBody>
                    <a:bodyPr/>
                    <a:lstStyle/>
                    <a:p>
                      <a:pPr>
                        <a:lnSpc>
                          <a:spcPct val="100000"/>
                        </a:lnSpc>
                      </a:pPr>
                      <a:endParaRPr lang="en-GB" sz="3600" dirty="0">
                        <a:solidFill>
                          <a:schemeClr val="bg1"/>
                        </a:solidFill>
                        <a:latin typeface="+mj-lt"/>
                      </a:endParaRPr>
                    </a:p>
                  </a:txBody>
                  <a:tcPr anchor="ctr">
                    <a:lnL w="6350" cap="flat" cmpd="sng" algn="ctr">
                      <a:noFill/>
                      <a:prstDash val="solid"/>
                      <a:miter lim="800000"/>
                    </a:lnL>
                    <a:lnR>
                      <a:noFill/>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000000"/>
                    </a:solidFill>
                  </a:tcPr>
                </a:tc>
                <a:tc>
                  <a:txBody>
                    <a:bodyPr/>
                    <a:lstStyle/>
                    <a:p>
                      <a:pPr algn="ctr">
                        <a:lnSpc>
                          <a:spcPct val="100000"/>
                        </a:lnSpc>
                      </a:pPr>
                      <a:r>
                        <a:rPr lang="en-US" sz="3600" b="1" dirty="0">
                          <a:solidFill>
                            <a:schemeClr val="bg1"/>
                          </a:solidFill>
                          <a:latin typeface="+mj-lt"/>
                        </a:rPr>
                        <a:t>2000</a:t>
                      </a:r>
                      <a:r>
                        <a:rPr lang="en-US" sz="3600" b="1" baseline="0" dirty="0">
                          <a:solidFill>
                            <a:schemeClr val="bg1"/>
                          </a:solidFill>
                          <a:latin typeface="+mj-lt"/>
                        </a:rPr>
                        <a:t> map</a:t>
                      </a:r>
                      <a:endParaRPr lang="en-GB" sz="3600" b="1" dirty="0">
                        <a:solidFill>
                          <a:schemeClr val="bg1"/>
                        </a:solidFill>
                        <a:latin typeface="+mj-lt"/>
                      </a:endParaRPr>
                    </a:p>
                  </a:txBody>
                  <a:tcPr anchor="ctr">
                    <a:lnL>
                      <a:noFill/>
                    </a:lnL>
                    <a:lnR>
                      <a:noFill/>
                    </a:lnR>
                    <a:lnT w="6350" cap="flat" cmpd="sng" algn="ctr">
                      <a:noFill/>
                      <a:prstDash val="solid"/>
                      <a:miter lim="800000"/>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lnSpc>
                          <a:spcPct val="100000"/>
                        </a:lnSpc>
                      </a:pPr>
                      <a:r>
                        <a:rPr lang="en-US" sz="3600" b="1" dirty="0">
                          <a:solidFill>
                            <a:schemeClr val="bg1"/>
                          </a:solidFill>
                          <a:latin typeface="+mj-lt"/>
                        </a:rPr>
                        <a:t>2015 map</a:t>
                      </a:r>
                      <a:endParaRPr lang="en-GB" sz="3600" b="1" dirty="0">
                        <a:solidFill>
                          <a:schemeClr val="bg1"/>
                        </a:solidFill>
                        <a:latin typeface="+mj-lt"/>
                      </a:endParaRPr>
                    </a:p>
                  </a:txBody>
                  <a:tcPr anchor="ctr">
                    <a:lnL>
                      <a:noFill/>
                    </a:lnL>
                    <a:lnR>
                      <a:noFill/>
                    </a:lnR>
                    <a:lnT w="6350" cap="flat" cmpd="sng" algn="ctr">
                      <a:noFill/>
                      <a:prstDash val="solid"/>
                      <a:miter lim="800000"/>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lnSpc>
                          <a:spcPct val="100000"/>
                        </a:lnSpc>
                      </a:pPr>
                      <a:r>
                        <a:rPr lang="en-US" sz="3600" b="1" dirty="0">
                          <a:solidFill>
                            <a:schemeClr val="bg1"/>
                          </a:solidFill>
                          <a:latin typeface="+mj-lt"/>
                        </a:rPr>
                        <a:t>Beyond</a:t>
                      </a:r>
                      <a:endParaRPr lang="en-GB" sz="3600" b="1" dirty="0">
                        <a:solidFill>
                          <a:schemeClr val="bg1"/>
                        </a:solidFill>
                        <a:latin typeface="+mj-lt"/>
                      </a:endParaRPr>
                    </a:p>
                  </a:txBody>
                  <a:tcPr anchor="ctr">
                    <a:lnL>
                      <a:noFill/>
                    </a:lnL>
                    <a:lnR w="6350" cap="flat" cmpd="sng" algn="ctr">
                      <a:noFill/>
                      <a:prstDash val="solid"/>
                      <a:miter lim="800000"/>
                    </a:lnR>
                    <a:lnT w="6350" cap="flat" cmpd="sng" algn="ctr">
                      <a:noFill/>
                      <a:prstDash val="solid"/>
                      <a:miter lim="800000"/>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xmlns="" val="10000"/>
                  </a:ext>
                </a:extLst>
              </a:tr>
              <a:tr h="1456086">
                <a:tc>
                  <a:txBody>
                    <a:bodyPr/>
                    <a:lstStyle/>
                    <a:p>
                      <a:pPr>
                        <a:lnSpc>
                          <a:spcPct val="100000"/>
                        </a:lnSpc>
                      </a:pPr>
                      <a:r>
                        <a:rPr lang="en-US" sz="3600" b="1" dirty="0">
                          <a:solidFill>
                            <a:schemeClr val="bg1"/>
                          </a:solidFill>
                          <a:latin typeface="+mj-lt"/>
                        </a:rPr>
                        <a:t>Input</a:t>
                      </a:r>
                      <a:r>
                        <a:rPr lang="en-US" sz="3600" b="1" baseline="0" dirty="0">
                          <a:solidFill>
                            <a:schemeClr val="bg1"/>
                          </a:solidFill>
                          <a:latin typeface="+mj-lt"/>
                        </a:rPr>
                        <a:t> data</a:t>
                      </a:r>
                      <a:endParaRPr lang="en-GB" sz="3600" b="1" dirty="0">
                        <a:solidFill>
                          <a:schemeClr val="bg1"/>
                        </a:solidFill>
                        <a:latin typeface="+mj-lt"/>
                      </a:endParaRPr>
                    </a:p>
                  </a:txBody>
                  <a:tcPr anchor="ctr">
                    <a:lnL w="6350" cap="flat" cmpd="sng" algn="ctr">
                      <a:noFill/>
                      <a:prstDash val="solid"/>
                      <a:miter lim="800000"/>
                    </a:lnL>
                    <a:lnR w="38100" cap="flat" cmpd="sng" algn="ctr">
                      <a:solidFill>
                        <a:schemeClr val="tx1"/>
                      </a:solidFill>
                      <a:prstDash val="solid"/>
                      <a:round/>
                      <a:headEnd type="none" w="med" len="med"/>
                      <a:tailEnd type="none" w="med" len="med"/>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00000"/>
                    </a:solidFill>
                  </a:tcPr>
                </a:tc>
                <a:tc>
                  <a:txBody>
                    <a:bodyPr/>
                    <a:lstStyle/>
                    <a:p>
                      <a:pPr algn="ctr">
                        <a:lnSpc>
                          <a:spcPct val="100000"/>
                        </a:lnSpc>
                      </a:pPr>
                      <a:r>
                        <a:rPr lang="en-US" sz="3600" b="0" dirty="0" smtClean="0">
                          <a:solidFill>
                            <a:schemeClr val="bg1"/>
                          </a:solidFill>
                          <a:latin typeface="+mj-lt"/>
                        </a:rPr>
                        <a:t>Open </a:t>
                      </a:r>
                      <a:r>
                        <a:rPr lang="en-US" sz="3600" b="0" dirty="0">
                          <a:solidFill>
                            <a:schemeClr val="bg1"/>
                          </a:solidFill>
                          <a:latin typeface="+mj-lt"/>
                        </a:rPr>
                        <a:t>License and static</a:t>
                      </a:r>
                      <a:endParaRPr lang="en-GB" sz="3600" b="0" dirty="0">
                        <a:solidFill>
                          <a:schemeClr val="bg1"/>
                        </a:solidFill>
                        <a:latin typeface="+mj-lt"/>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lnSpc>
                          <a:spcPct val="100000"/>
                        </a:lnSpc>
                      </a:pPr>
                      <a:r>
                        <a:rPr lang="en-US" sz="3600" b="0" dirty="0">
                          <a:solidFill>
                            <a:schemeClr val="bg1"/>
                          </a:solidFill>
                          <a:latin typeface="+mj-lt"/>
                        </a:rPr>
                        <a:t>Mostly open,</a:t>
                      </a:r>
                      <a:r>
                        <a:rPr lang="en-US" sz="3600" b="0" baseline="0" dirty="0">
                          <a:solidFill>
                            <a:schemeClr val="bg1"/>
                          </a:solidFill>
                          <a:latin typeface="+mj-lt"/>
                        </a:rPr>
                        <a:t> mostly static</a:t>
                      </a:r>
                      <a:endParaRPr lang="en-GB" sz="3600" b="0" dirty="0">
                        <a:solidFill>
                          <a:schemeClr val="bg1"/>
                        </a:solidFill>
                        <a:latin typeface="+mj-lt"/>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lnSpc>
                          <a:spcPct val="100000"/>
                        </a:lnSpc>
                      </a:pPr>
                      <a:r>
                        <a:rPr lang="en-US" sz="3600" b="0" kern="1200" dirty="0">
                          <a:solidFill>
                            <a:schemeClr val="bg1"/>
                          </a:solidFill>
                          <a:latin typeface="+mn-lt"/>
                          <a:ea typeface="+mn-ea"/>
                          <a:cs typeface="+mn-cs"/>
                        </a:rPr>
                        <a:t>Open </a:t>
                      </a:r>
                      <a:r>
                        <a:rPr lang="en-US" sz="3600" b="0" kern="1200" dirty="0" smtClean="0">
                          <a:solidFill>
                            <a:schemeClr val="bg1"/>
                          </a:solidFill>
                          <a:latin typeface="+mn-lt"/>
                          <a:ea typeface="+mn-ea"/>
                          <a:cs typeface="+mn-cs"/>
                        </a:rPr>
                        <a:t>License </a:t>
                      </a:r>
                      <a:r>
                        <a:rPr lang="en-US" sz="3600" b="0" kern="1200" dirty="0">
                          <a:solidFill>
                            <a:schemeClr val="bg1"/>
                          </a:solidFill>
                          <a:latin typeface="+mn-lt"/>
                          <a:ea typeface="+mn-ea"/>
                          <a:cs typeface="+mn-cs"/>
                        </a:rPr>
                        <a:t>and dynamic</a:t>
                      </a:r>
                      <a:endParaRPr lang="en-GB" sz="3600" b="0" kern="1200" dirty="0">
                        <a:solidFill>
                          <a:schemeClr val="bg1"/>
                        </a:solidFill>
                        <a:latin typeface="+mn-lt"/>
                        <a:ea typeface="+mn-ea"/>
                        <a:cs typeface="+mn-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xmlns="" val="10001"/>
                  </a:ext>
                </a:extLst>
              </a:tr>
              <a:tr h="1456086">
                <a:tc>
                  <a:txBody>
                    <a:bodyPr/>
                    <a:lstStyle/>
                    <a:p>
                      <a:pPr>
                        <a:lnSpc>
                          <a:spcPct val="100000"/>
                        </a:lnSpc>
                      </a:pPr>
                      <a:r>
                        <a:rPr lang="en-US" sz="3600" b="1" dirty="0">
                          <a:solidFill>
                            <a:schemeClr val="bg1"/>
                          </a:solidFill>
                          <a:latin typeface="+mj-lt"/>
                        </a:rPr>
                        <a:t>Processing</a:t>
                      </a:r>
                      <a:endParaRPr lang="en-GB" sz="3600" b="1" dirty="0">
                        <a:solidFill>
                          <a:schemeClr val="bg1"/>
                        </a:solidFill>
                        <a:latin typeface="+mj-lt"/>
                      </a:endParaRPr>
                    </a:p>
                  </a:txBody>
                  <a:tcPr anchor="ctr">
                    <a:lnL w="6350" cap="flat" cmpd="sng" algn="ctr">
                      <a:noFill/>
                      <a:prstDash val="solid"/>
                      <a:miter lim="800000"/>
                    </a:lnL>
                    <a:lnR w="381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00000"/>
                    </a:solidFill>
                  </a:tcPr>
                </a:tc>
                <a:tc>
                  <a:txBody>
                    <a:bodyPr/>
                    <a:lstStyle/>
                    <a:p>
                      <a:pPr algn="ctr">
                        <a:lnSpc>
                          <a:spcPct val="100000"/>
                        </a:lnSpc>
                      </a:pPr>
                      <a:r>
                        <a:rPr lang="en-US" sz="3600" b="0" dirty="0">
                          <a:solidFill>
                            <a:schemeClr val="bg1"/>
                          </a:solidFill>
                          <a:latin typeface="+mj-lt"/>
                        </a:rPr>
                        <a:t>ESRI</a:t>
                      </a:r>
                      <a:endParaRPr lang="en-GB" sz="3600" b="0" dirty="0">
                        <a:solidFill>
                          <a:schemeClr val="bg1"/>
                        </a:solidFill>
                        <a:latin typeface="+mj-lt"/>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lnSpc>
                          <a:spcPct val="100000"/>
                        </a:lnSpc>
                      </a:pPr>
                      <a:r>
                        <a:rPr lang="en-US" sz="3600" b="0" dirty="0">
                          <a:solidFill>
                            <a:schemeClr val="bg1"/>
                          </a:solidFill>
                          <a:latin typeface="+mj-lt"/>
                        </a:rPr>
                        <a:t>R</a:t>
                      </a:r>
                      <a:endParaRPr lang="en-GB" sz="3600" b="0" dirty="0">
                        <a:solidFill>
                          <a:schemeClr val="bg1"/>
                        </a:solidFill>
                        <a:latin typeface="+mj-lt"/>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lnSpc>
                          <a:spcPct val="100000"/>
                        </a:lnSpc>
                      </a:pPr>
                      <a:r>
                        <a:rPr lang="en-US" sz="3600" b="0" dirty="0">
                          <a:solidFill>
                            <a:schemeClr val="bg1"/>
                          </a:solidFill>
                          <a:latin typeface="+mj-lt"/>
                        </a:rPr>
                        <a:t>R</a:t>
                      </a:r>
                      <a:endParaRPr lang="en-GB" sz="3600" b="0" dirty="0">
                        <a:solidFill>
                          <a:schemeClr val="bg1"/>
                        </a:solidFill>
                        <a:latin typeface="+mj-lt"/>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xmlns="" val="10002"/>
                  </a:ext>
                </a:extLst>
              </a:tr>
              <a:tr h="1456086">
                <a:tc>
                  <a:txBody>
                    <a:bodyPr/>
                    <a:lstStyle/>
                    <a:p>
                      <a:pPr>
                        <a:lnSpc>
                          <a:spcPct val="100000"/>
                        </a:lnSpc>
                      </a:pPr>
                      <a:r>
                        <a:rPr lang="en-US" sz="3600" b="1" dirty="0">
                          <a:solidFill>
                            <a:schemeClr val="bg1"/>
                          </a:solidFill>
                          <a:latin typeface="+mj-lt"/>
                        </a:rPr>
                        <a:t>Modelling</a:t>
                      </a:r>
                      <a:endParaRPr lang="en-GB" sz="3600" b="1" dirty="0">
                        <a:solidFill>
                          <a:schemeClr val="bg1"/>
                        </a:solidFill>
                        <a:latin typeface="+mj-lt"/>
                      </a:endParaRPr>
                    </a:p>
                  </a:txBody>
                  <a:tcPr anchor="ctr">
                    <a:lnL w="6350" cap="flat" cmpd="sng" algn="ctr">
                      <a:noFill/>
                      <a:prstDash val="solid"/>
                      <a:miter lim="800000"/>
                    </a:lnL>
                    <a:lnR w="381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00000"/>
                    </a:solidFill>
                  </a:tcPr>
                </a:tc>
                <a:tc>
                  <a:txBody>
                    <a:bodyPr/>
                    <a:lstStyle/>
                    <a:p>
                      <a:pPr algn="ctr">
                        <a:lnSpc>
                          <a:spcPct val="100000"/>
                        </a:lnSpc>
                      </a:pPr>
                      <a:r>
                        <a:rPr lang="en-US" sz="3600" b="0" dirty="0">
                          <a:solidFill>
                            <a:schemeClr val="bg1"/>
                          </a:solidFill>
                          <a:latin typeface="+mj-lt"/>
                        </a:rPr>
                        <a:t>ESRI</a:t>
                      </a:r>
                      <a:endParaRPr lang="en-GB" sz="3600" b="0" dirty="0">
                        <a:solidFill>
                          <a:schemeClr val="bg1"/>
                        </a:solidFill>
                        <a:latin typeface="+mj-lt"/>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lnSpc>
                          <a:spcPct val="100000"/>
                        </a:lnSpc>
                      </a:pPr>
                      <a:r>
                        <a:rPr lang="en-US" sz="3600" b="0" dirty="0">
                          <a:solidFill>
                            <a:schemeClr val="bg1"/>
                          </a:solidFill>
                          <a:latin typeface="+mj-lt"/>
                        </a:rPr>
                        <a:t>R</a:t>
                      </a:r>
                      <a:endParaRPr lang="en-GB" sz="3600" b="0" dirty="0">
                        <a:solidFill>
                          <a:schemeClr val="bg1"/>
                        </a:solidFill>
                        <a:latin typeface="+mj-lt"/>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lnSpc>
                          <a:spcPct val="100000"/>
                        </a:lnSpc>
                      </a:pPr>
                      <a:r>
                        <a:rPr lang="en-US" sz="3600" b="0" dirty="0">
                          <a:solidFill>
                            <a:schemeClr val="bg1"/>
                          </a:solidFill>
                          <a:latin typeface="+mj-lt"/>
                        </a:rPr>
                        <a:t>R</a:t>
                      </a:r>
                      <a:endParaRPr lang="en-GB" sz="3600" b="0" dirty="0">
                        <a:solidFill>
                          <a:schemeClr val="bg1"/>
                        </a:solidFill>
                        <a:latin typeface="+mj-lt"/>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xmlns="" val="10003"/>
                  </a:ext>
                </a:extLst>
              </a:tr>
              <a:tr h="1456086">
                <a:tc>
                  <a:txBody>
                    <a:bodyPr/>
                    <a:lstStyle/>
                    <a:p>
                      <a:pPr>
                        <a:lnSpc>
                          <a:spcPct val="100000"/>
                        </a:lnSpc>
                      </a:pPr>
                      <a:r>
                        <a:rPr lang="en-US" sz="3600" b="1" dirty="0">
                          <a:solidFill>
                            <a:schemeClr val="bg1"/>
                          </a:solidFill>
                          <a:latin typeface="+mj-lt"/>
                        </a:rPr>
                        <a:t>Output data</a:t>
                      </a:r>
                      <a:endParaRPr lang="en-GB" sz="3600" b="1" dirty="0">
                        <a:solidFill>
                          <a:schemeClr val="bg1"/>
                        </a:solidFill>
                        <a:latin typeface="+mj-lt"/>
                      </a:endParaRPr>
                    </a:p>
                  </a:txBody>
                  <a:tcPr anchor="ctr">
                    <a:lnL w="6350" cap="flat" cmpd="sng" algn="ctr">
                      <a:noFill/>
                      <a:prstDash val="solid"/>
                      <a:miter lim="800000"/>
                    </a:lnL>
                    <a:lnR w="381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00000"/>
                    </a:solidFill>
                  </a:tcPr>
                </a:tc>
                <a:tc>
                  <a:txBody>
                    <a:bodyPr/>
                    <a:lstStyle/>
                    <a:p>
                      <a:pPr algn="ctr">
                        <a:lnSpc>
                          <a:spcPct val="100000"/>
                        </a:lnSpc>
                      </a:pPr>
                      <a:r>
                        <a:rPr lang="en-US" sz="3600" b="0" kern="1200" dirty="0">
                          <a:solidFill>
                            <a:schemeClr val="bg1"/>
                          </a:solidFill>
                          <a:latin typeface="+mn-lt"/>
                          <a:ea typeface="+mn-ea"/>
                          <a:cs typeface="+mn-cs"/>
                        </a:rPr>
                        <a:t>Open </a:t>
                      </a:r>
                      <a:r>
                        <a:rPr lang="en-US" sz="3600" b="0" kern="1200" dirty="0" smtClean="0">
                          <a:solidFill>
                            <a:schemeClr val="bg1"/>
                          </a:solidFill>
                          <a:latin typeface="+mn-lt"/>
                          <a:ea typeface="+mn-ea"/>
                          <a:cs typeface="+mn-cs"/>
                        </a:rPr>
                        <a:t>License </a:t>
                      </a:r>
                      <a:r>
                        <a:rPr lang="en-US" sz="3600" b="0" kern="1200" dirty="0">
                          <a:solidFill>
                            <a:schemeClr val="bg1"/>
                          </a:solidFill>
                          <a:latin typeface="+mn-lt"/>
                          <a:ea typeface="+mn-ea"/>
                          <a:cs typeface="+mn-cs"/>
                        </a:rPr>
                        <a:t>and static</a:t>
                      </a:r>
                      <a:endParaRPr lang="en-GB" sz="3600" b="0" kern="1200" dirty="0">
                        <a:solidFill>
                          <a:schemeClr val="bg1"/>
                        </a:solidFill>
                        <a:latin typeface="+mn-lt"/>
                        <a:ea typeface="+mn-ea"/>
                        <a:cs typeface="+mn-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lnSpc>
                          <a:spcPct val="100000"/>
                        </a:lnSpc>
                      </a:pPr>
                      <a:r>
                        <a:rPr lang="en-US" sz="3600" b="0" kern="1200" dirty="0">
                          <a:solidFill>
                            <a:schemeClr val="bg1"/>
                          </a:solidFill>
                          <a:latin typeface="+mn-lt"/>
                          <a:ea typeface="+mn-ea"/>
                          <a:cs typeface="+mn-cs"/>
                        </a:rPr>
                        <a:t>Open </a:t>
                      </a:r>
                      <a:r>
                        <a:rPr lang="en-US" sz="3600" b="0" kern="1200" dirty="0" smtClean="0">
                          <a:solidFill>
                            <a:schemeClr val="bg1"/>
                          </a:solidFill>
                          <a:latin typeface="+mn-lt"/>
                          <a:ea typeface="+mn-ea"/>
                          <a:cs typeface="+mn-cs"/>
                        </a:rPr>
                        <a:t>License </a:t>
                      </a:r>
                      <a:r>
                        <a:rPr lang="en-US" sz="3600" b="0" kern="1200" dirty="0">
                          <a:solidFill>
                            <a:schemeClr val="bg1"/>
                          </a:solidFill>
                          <a:latin typeface="+mn-lt"/>
                          <a:ea typeface="+mn-ea"/>
                          <a:cs typeface="+mn-cs"/>
                        </a:rPr>
                        <a:t>and static</a:t>
                      </a:r>
                      <a:endParaRPr lang="en-GB" sz="3600" b="0" kern="1200" dirty="0">
                        <a:solidFill>
                          <a:schemeClr val="bg1"/>
                        </a:solidFill>
                        <a:latin typeface="+mn-lt"/>
                        <a:ea typeface="+mn-ea"/>
                        <a:cs typeface="+mn-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lnSpc>
                          <a:spcPct val="100000"/>
                        </a:lnSpc>
                      </a:pPr>
                      <a:r>
                        <a:rPr lang="en-US" sz="3600" b="0" kern="1200" dirty="0">
                          <a:solidFill>
                            <a:schemeClr val="bg1"/>
                          </a:solidFill>
                          <a:latin typeface="+mn-lt"/>
                          <a:ea typeface="+mn-ea"/>
                          <a:cs typeface="+mn-cs"/>
                        </a:rPr>
                        <a:t>Open </a:t>
                      </a:r>
                      <a:r>
                        <a:rPr lang="en-US" sz="3600" b="0" kern="1200" dirty="0" smtClean="0">
                          <a:solidFill>
                            <a:schemeClr val="bg1"/>
                          </a:solidFill>
                          <a:latin typeface="+mn-lt"/>
                          <a:ea typeface="+mn-ea"/>
                          <a:cs typeface="+mn-cs"/>
                        </a:rPr>
                        <a:t>License </a:t>
                      </a:r>
                      <a:r>
                        <a:rPr lang="en-US" sz="3600" b="0" kern="1200" dirty="0">
                          <a:solidFill>
                            <a:schemeClr val="bg1"/>
                          </a:solidFill>
                          <a:latin typeface="+mn-lt"/>
                          <a:ea typeface="+mn-ea"/>
                          <a:cs typeface="+mn-cs"/>
                        </a:rPr>
                        <a:t>and dynamic</a:t>
                      </a:r>
                      <a:endParaRPr lang="en-GB" sz="3600" b="0" kern="1200" dirty="0">
                        <a:solidFill>
                          <a:schemeClr val="bg1"/>
                        </a:solidFill>
                        <a:latin typeface="+mn-lt"/>
                        <a:ea typeface="+mn-ea"/>
                        <a:cs typeface="+mn-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0394225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794" y="1"/>
            <a:ext cx="16257588" cy="923330"/>
          </a:xfrm>
          <a:prstGeom prst="rect">
            <a:avLst/>
          </a:prstGeom>
          <a:noFill/>
        </p:spPr>
        <p:txBody>
          <a:bodyPr wrap="square" rtlCol="0">
            <a:spAutoFit/>
          </a:bodyPr>
          <a:lstStyle/>
          <a:p>
            <a:r>
              <a:rPr lang="en-US" sz="5400" b="1" dirty="0">
                <a:solidFill>
                  <a:srgbClr val="FFC000"/>
                </a:solidFill>
                <a:latin typeface="+mj-lt"/>
              </a:rPr>
              <a:t>Further information</a:t>
            </a:r>
          </a:p>
        </p:txBody>
      </p:sp>
      <p:sp>
        <p:nvSpPr>
          <p:cNvPr id="3" name="Rectangle 2"/>
          <p:cNvSpPr/>
          <p:nvPr/>
        </p:nvSpPr>
        <p:spPr>
          <a:xfrm>
            <a:off x="88130" y="1739930"/>
            <a:ext cx="16069335" cy="6740307"/>
          </a:xfrm>
          <a:prstGeom prst="rect">
            <a:avLst/>
          </a:prstGeom>
          <a:solidFill>
            <a:schemeClr val="bg2">
              <a:lumMod val="25000"/>
            </a:schemeClr>
          </a:solidFill>
        </p:spPr>
        <p:txBody>
          <a:bodyPr wrap="square">
            <a:spAutoFit/>
          </a:bodyPr>
          <a:lstStyle/>
          <a:p>
            <a:pPr algn="just"/>
            <a:r>
              <a:rPr lang="en-GB" sz="3600" b="1" dirty="0" smtClean="0">
                <a:solidFill>
                  <a:schemeClr val="bg1"/>
                </a:solidFill>
                <a:latin typeface="+mj-lt"/>
              </a:rPr>
              <a:t>Data and workflows</a:t>
            </a:r>
            <a:endParaRPr lang="en-GB" sz="3600" b="1" dirty="0">
              <a:solidFill>
                <a:schemeClr val="bg1"/>
              </a:solidFill>
              <a:latin typeface="+mj-lt"/>
            </a:endParaRPr>
          </a:p>
          <a:p>
            <a:pPr marL="261938" algn="just"/>
            <a:r>
              <a:rPr lang="en-GB" sz="3600" dirty="0">
                <a:solidFill>
                  <a:schemeClr val="bg1"/>
                </a:solidFill>
                <a:latin typeface="+mj-lt"/>
              </a:rPr>
              <a:t>map.ox.ac.uk/research-project/</a:t>
            </a:r>
            <a:r>
              <a:rPr lang="en-GB" sz="3600" dirty="0" err="1">
                <a:solidFill>
                  <a:schemeClr val="bg1"/>
                </a:solidFill>
                <a:latin typeface="+mj-lt"/>
              </a:rPr>
              <a:t>accessibility_to_cities</a:t>
            </a:r>
            <a:endParaRPr lang="en-GB" sz="3600" dirty="0">
              <a:solidFill>
                <a:schemeClr val="bg1"/>
              </a:solidFill>
              <a:latin typeface="+mj-lt"/>
            </a:endParaRPr>
          </a:p>
          <a:p>
            <a:pPr marL="261938" algn="just"/>
            <a:r>
              <a:rPr lang="en-GB" sz="3600" dirty="0">
                <a:solidFill>
                  <a:schemeClr val="bg1"/>
                </a:solidFill>
                <a:latin typeface="+mj-lt"/>
              </a:rPr>
              <a:t>forobs.jrc.ec.europa.eu/products/gam</a:t>
            </a:r>
          </a:p>
          <a:p>
            <a:pPr algn="just"/>
            <a:endParaRPr lang="en-GB" sz="3600" b="1" dirty="0">
              <a:solidFill>
                <a:schemeClr val="bg1"/>
              </a:solidFill>
              <a:latin typeface="+mj-lt"/>
            </a:endParaRPr>
          </a:p>
          <a:p>
            <a:pPr algn="just"/>
            <a:r>
              <a:rPr lang="en-GB" sz="3600" b="1" dirty="0">
                <a:solidFill>
                  <a:schemeClr val="bg1"/>
                </a:solidFill>
                <a:latin typeface="+mj-lt"/>
              </a:rPr>
              <a:t>The </a:t>
            </a:r>
            <a:r>
              <a:rPr lang="en-GB" sz="3600" b="1" dirty="0" err="1">
                <a:solidFill>
                  <a:schemeClr val="bg1"/>
                </a:solidFill>
                <a:latin typeface="+mj-lt"/>
              </a:rPr>
              <a:t>gdistance</a:t>
            </a:r>
            <a:r>
              <a:rPr lang="en-GB" sz="3600" b="1" dirty="0">
                <a:solidFill>
                  <a:schemeClr val="bg1"/>
                </a:solidFill>
                <a:latin typeface="+mj-lt"/>
              </a:rPr>
              <a:t> package</a:t>
            </a:r>
          </a:p>
          <a:p>
            <a:pPr marL="261938" algn="just"/>
            <a:r>
              <a:rPr lang="en-GB" sz="3600" dirty="0" smtClean="0">
                <a:solidFill>
                  <a:schemeClr val="bg1"/>
                </a:solidFill>
                <a:latin typeface="+mj-lt"/>
              </a:rPr>
              <a:t>cran.r-project.org/web/packages/</a:t>
            </a:r>
            <a:r>
              <a:rPr lang="en-GB" sz="3600" dirty="0" err="1" smtClean="0">
                <a:solidFill>
                  <a:schemeClr val="bg1"/>
                </a:solidFill>
                <a:latin typeface="+mj-lt"/>
              </a:rPr>
              <a:t>gdistance</a:t>
            </a:r>
            <a:r>
              <a:rPr lang="en-GB" sz="3600" dirty="0" smtClean="0">
                <a:solidFill>
                  <a:schemeClr val="bg1"/>
                </a:solidFill>
                <a:latin typeface="+mj-lt"/>
              </a:rPr>
              <a:t>/index.html</a:t>
            </a:r>
            <a:endParaRPr lang="en-GB" sz="3600" dirty="0">
              <a:solidFill>
                <a:schemeClr val="bg1"/>
              </a:solidFill>
              <a:latin typeface="+mj-lt"/>
            </a:endParaRPr>
          </a:p>
          <a:p>
            <a:pPr algn="just"/>
            <a:endParaRPr lang="en-GB" sz="3600" b="1" dirty="0">
              <a:solidFill>
                <a:schemeClr val="bg1"/>
              </a:solidFill>
              <a:latin typeface="+mj-lt"/>
            </a:endParaRPr>
          </a:p>
          <a:p>
            <a:pPr algn="just"/>
            <a:r>
              <a:rPr lang="en-GB" sz="3600" b="1" dirty="0">
                <a:solidFill>
                  <a:schemeClr val="bg1"/>
                </a:solidFill>
                <a:latin typeface="+mj-lt"/>
              </a:rPr>
              <a:t>References</a:t>
            </a:r>
          </a:p>
          <a:p>
            <a:pPr marL="261938" algn="just"/>
            <a:r>
              <a:rPr lang="en-GB" sz="3600" dirty="0">
                <a:solidFill>
                  <a:schemeClr val="bg1"/>
                </a:solidFill>
                <a:latin typeface="+mj-lt"/>
              </a:rPr>
              <a:t>Weiss DJ., Nelson A., …, Gething PW. </a:t>
            </a:r>
            <a:r>
              <a:rPr lang="en-GB" sz="3600" dirty="0">
                <a:solidFill>
                  <a:schemeClr val="bg1"/>
                </a:solidFill>
              </a:rPr>
              <a:t>(2018</a:t>
            </a:r>
            <a:r>
              <a:rPr lang="en-GB" sz="3600" dirty="0" smtClean="0">
                <a:solidFill>
                  <a:schemeClr val="bg1"/>
                </a:solidFill>
              </a:rPr>
              <a:t>). </a:t>
            </a:r>
            <a:r>
              <a:rPr lang="en-GB" sz="3600" b="1" dirty="0" smtClean="0">
                <a:solidFill>
                  <a:schemeClr val="bg1"/>
                </a:solidFill>
                <a:latin typeface="+mj-lt"/>
              </a:rPr>
              <a:t>A </a:t>
            </a:r>
            <a:r>
              <a:rPr lang="en-GB" sz="3600" b="1" dirty="0">
                <a:solidFill>
                  <a:schemeClr val="bg1"/>
                </a:solidFill>
                <a:latin typeface="+mj-lt"/>
              </a:rPr>
              <a:t>global map of travel time to cities to assess inequalities in accessibility in 2015.</a:t>
            </a:r>
            <a:r>
              <a:rPr lang="en-GB" sz="3600" dirty="0">
                <a:solidFill>
                  <a:schemeClr val="bg1"/>
                </a:solidFill>
                <a:latin typeface="+mj-lt"/>
              </a:rPr>
              <a:t> </a:t>
            </a:r>
            <a:r>
              <a:rPr lang="en-GB" sz="3600" i="1" dirty="0" smtClean="0">
                <a:solidFill>
                  <a:schemeClr val="bg1"/>
                </a:solidFill>
                <a:latin typeface="+mj-lt"/>
              </a:rPr>
              <a:t>Nature</a:t>
            </a:r>
            <a:r>
              <a:rPr lang="en-GB" sz="3600" dirty="0">
                <a:solidFill>
                  <a:schemeClr val="bg1"/>
                </a:solidFill>
                <a:latin typeface="+mj-lt"/>
              </a:rPr>
              <a:t>. </a:t>
            </a:r>
            <a:r>
              <a:rPr lang="en-GB" sz="3600" dirty="0" smtClean="0">
                <a:solidFill>
                  <a:schemeClr val="bg1"/>
                </a:solidFill>
                <a:latin typeface="+mj-lt"/>
              </a:rPr>
              <a:t>doi:10.1038/nature25181</a:t>
            </a:r>
          </a:p>
          <a:p>
            <a:pPr marL="261938" algn="just"/>
            <a:r>
              <a:rPr lang="en-GB" sz="3600" dirty="0">
                <a:solidFill>
                  <a:schemeClr val="bg1"/>
                </a:solidFill>
                <a:latin typeface="+mj-lt"/>
              </a:rPr>
              <a:t>van Etten J (2017). </a:t>
            </a:r>
            <a:r>
              <a:rPr lang="en-GB" sz="3600" b="1" dirty="0">
                <a:solidFill>
                  <a:schemeClr val="bg1"/>
                </a:solidFill>
                <a:latin typeface="+mj-lt"/>
              </a:rPr>
              <a:t>R Package </a:t>
            </a:r>
            <a:r>
              <a:rPr lang="en-GB" sz="3600" b="1" dirty="0" err="1">
                <a:solidFill>
                  <a:schemeClr val="bg1"/>
                </a:solidFill>
                <a:latin typeface="+mj-lt"/>
              </a:rPr>
              <a:t>gdistance</a:t>
            </a:r>
            <a:r>
              <a:rPr lang="en-GB" sz="3600" b="1" dirty="0">
                <a:solidFill>
                  <a:schemeClr val="bg1"/>
                </a:solidFill>
                <a:latin typeface="+mj-lt"/>
              </a:rPr>
              <a:t>: </a:t>
            </a:r>
            <a:r>
              <a:rPr lang="en-GB" sz="3600" dirty="0">
                <a:solidFill>
                  <a:schemeClr val="bg1"/>
                </a:solidFill>
                <a:latin typeface="+mj-lt"/>
              </a:rPr>
              <a:t>Distances and Routes on Geographical Grids. </a:t>
            </a:r>
            <a:r>
              <a:rPr lang="en-GB" sz="3600" i="1" dirty="0">
                <a:solidFill>
                  <a:schemeClr val="bg1"/>
                </a:solidFill>
                <a:latin typeface="+mj-lt"/>
              </a:rPr>
              <a:t>Journal of Statistical Software </a:t>
            </a:r>
            <a:r>
              <a:rPr lang="en-GB" sz="3600" dirty="0">
                <a:solidFill>
                  <a:schemeClr val="bg1"/>
                </a:solidFill>
                <a:latin typeface="+mj-lt"/>
              </a:rPr>
              <a:t>76(13) p1–21. doi:10.18637/jss.v076.i13</a:t>
            </a:r>
            <a:endParaRPr lang="en-GB" sz="3600" dirty="0">
              <a:solidFill>
                <a:schemeClr val="bg1"/>
              </a:solidFill>
              <a:latin typeface="+mj-lt"/>
            </a:endParaRPr>
          </a:p>
        </p:txBody>
      </p:sp>
    </p:spTree>
    <p:extLst>
      <p:ext uri="{BB962C8B-B14F-4D97-AF65-F5344CB8AC3E}">
        <p14:creationId xmlns:p14="http://schemas.microsoft.com/office/powerpoint/2010/main" val="52737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preferRelativeResize="0">
            <a:picLocks noChangeAspect="1"/>
          </p:cNvPicPr>
          <p:nvPr/>
        </p:nvPicPr>
        <p:blipFill rotWithShape="1">
          <a:blip r:embed="rId3" cstate="print">
            <a:extLst>
              <a:ext uri="{28A0092B-C50C-407E-A947-70E740481C1C}">
                <a14:useLocalDpi xmlns:a14="http://schemas.microsoft.com/office/drawing/2010/main" val="0"/>
              </a:ext>
            </a:extLst>
          </a:blip>
          <a:srcRect b="18550"/>
          <a:stretch/>
        </p:blipFill>
        <p:spPr>
          <a:xfrm>
            <a:off x="101118" y="7884000"/>
            <a:ext cx="1160395" cy="1080000"/>
          </a:xfrm>
          <a:prstGeom prst="rect">
            <a:avLst/>
          </a:prstGeom>
          <a:noFill/>
          <a:ln>
            <a:noFill/>
          </a:ln>
        </p:spPr>
      </p:pic>
      <p:sp>
        <p:nvSpPr>
          <p:cNvPr id="36" name="TextBox 35"/>
          <p:cNvSpPr txBox="1"/>
          <p:nvPr/>
        </p:nvSpPr>
        <p:spPr>
          <a:xfrm>
            <a:off x="769222" y="758685"/>
            <a:ext cx="14259763" cy="1015663"/>
          </a:xfrm>
          <a:prstGeom prst="rect">
            <a:avLst/>
          </a:prstGeom>
          <a:noFill/>
        </p:spPr>
        <p:txBody>
          <a:bodyPr wrap="square" rtlCol="0">
            <a:spAutoFit/>
          </a:bodyPr>
          <a:lstStyle/>
          <a:p>
            <a:r>
              <a:rPr lang="en-US" sz="6000" b="1" dirty="0">
                <a:solidFill>
                  <a:srgbClr val="FFC000"/>
                </a:solidFill>
                <a:latin typeface="+mj-lt"/>
              </a:rPr>
              <a:t>Mapping inequality in access to resources in R</a:t>
            </a:r>
          </a:p>
        </p:txBody>
      </p:sp>
      <p:sp>
        <p:nvSpPr>
          <p:cNvPr id="37" name="Rectangle 36"/>
          <p:cNvSpPr/>
          <p:nvPr/>
        </p:nvSpPr>
        <p:spPr>
          <a:xfrm>
            <a:off x="769222" y="1692601"/>
            <a:ext cx="14677607" cy="553998"/>
          </a:xfrm>
          <a:prstGeom prst="rect">
            <a:avLst/>
          </a:prstGeom>
        </p:spPr>
        <p:txBody>
          <a:bodyPr wrap="square">
            <a:spAutoFit/>
          </a:bodyPr>
          <a:lstStyle/>
          <a:p>
            <a:r>
              <a:rPr lang="en-US" sz="3000" b="1" dirty="0">
                <a:solidFill>
                  <a:prstClr val="white"/>
                </a:solidFill>
                <a:latin typeface="+mj-lt"/>
              </a:rPr>
              <a:t>Andy Nelson (ITC, U. Twente), </a:t>
            </a:r>
            <a:r>
              <a:rPr lang="en-US" sz="3000" b="1" dirty="0" smtClean="0">
                <a:solidFill>
                  <a:prstClr val="white"/>
                </a:solidFill>
                <a:latin typeface="+mj-lt"/>
              </a:rPr>
              <a:t>Jacob </a:t>
            </a:r>
            <a:r>
              <a:rPr lang="en-US" sz="3000" b="1" dirty="0">
                <a:solidFill>
                  <a:prstClr val="white"/>
                </a:solidFill>
                <a:latin typeface="+mj-lt"/>
              </a:rPr>
              <a:t>van Etten (Bioversity International), </a:t>
            </a:r>
            <a:r>
              <a:rPr lang="en-US" sz="3000" b="1" dirty="0" smtClean="0">
                <a:solidFill>
                  <a:prstClr val="white"/>
                </a:solidFill>
                <a:latin typeface="+mj-lt"/>
              </a:rPr>
              <a:t>Daniel </a:t>
            </a:r>
            <a:r>
              <a:rPr lang="en-US" sz="3000" b="1" dirty="0">
                <a:solidFill>
                  <a:prstClr val="white"/>
                </a:solidFill>
                <a:latin typeface="+mj-lt"/>
              </a:rPr>
              <a:t>Weiss (U. Oxford</a:t>
            </a:r>
            <a:r>
              <a:rPr lang="en-US" sz="3000" b="1" dirty="0" smtClean="0">
                <a:solidFill>
                  <a:prstClr val="white"/>
                </a:solidFill>
                <a:latin typeface="+mj-lt"/>
              </a:rPr>
              <a:t>)</a:t>
            </a:r>
            <a:endParaRPr lang="en-US" sz="3000" b="1" dirty="0">
              <a:solidFill>
                <a:prstClr val="white"/>
              </a:solidFill>
              <a:latin typeface="+mj-lt"/>
            </a:endParaRPr>
          </a:p>
        </p:txBody>
      </p:sp>
      <p:sp>
        <p:nvSpPr>
          <p:cNvPr id="2" name="Rectangle 1"/>
          <p:cNvSpPr/>
          <p:nvPr/>
        </p:nvSpPr>
        <p:spPr>
          <a:xfrm>
            <a:off x="769222" y="4856165"/>
            <a:ext cx="14259763" cy="2169825"/>
          </a:xfrm>
          <a:prstGeom prst="rect">
            <a:avLst/>
          </a:prstGeom>
        </p:spPr>
        <p:txBody>
          <a:bodyPr wrap="square">
            <a:spAutoFit/>
          </a:bodyPr>
          <a:lstStyle/>
          <a:p>
            <a:pPr>
              <a:lnSpc>
                <a:spcPct val="150000"/>
              </a:lnSpc>
            </a:pPr>
            <a:r>
              <a:rPr lang="en-US" sz="3000" b="1" dirty="0">
                <a:solidFill>
                  <a:schemeClr val="bg1">
                    <a:lumMod val="75000"/>
                  </a:schemeClr>
                </a:solidFill>
                <a:latin typeface="+mj-lt"/>
              </a:rPr>
              <a:t>	</a:t>
            </a:r>
            <a:r>
              <a:rPr lang="en-US" sz="3000" b="1" u="sng" dirty="0">
                <a:solidFill>
                  <a:schemeClr val="bg1">
                    <a:lumMod val="75000"/>
                  </a:schemeClr>
                </a:solidFill>
                <a:latin typeface="+mj-lt"/>
              </a:rPr>
              <a:t>a.nelson@utwente.nl</a:t>
            </a:r>
            <a:r>
              <a:rPr lang="en-US" sz="3000" b="1" dirty="0">
                <a:solidFill>
                  <a:schemeClr val="bg1">
                    <a:lumMod val="75000"/>
                  </a:schemeClr>
                </a:solidFill>
                <a:latin typeface="+mj-lt"/>
              </a:rPr>
              <a:t> </a:t>
            </a:r>
          </a:p>
          <a:p>
            <a:pPr>
              <a:lnSpc>
                <a:spcPct val="150000"/>
              </a:lnSpc>
            </a:pPr>
            <a:r>
              <a:rPr lang="en-US" sz="3000" b="1" dirty="0">
                <a:solidFill>
                  <a:schemeClr val="bg1">
                    <a:lumMod val="75000"/>
                  </a:schemeClr>
                </a:solidFill>
                <a:latin typeface="+mj-lt"/>
              </a:rPr>
              <a:t>	@</a:t>
            </a:r>
            <a:r>
              <a:rPr lang="en-US" sz="3000" b="1" dirty="0" err="1">
                <a:solidFill>
                  <a:schemeClr val="bg1">
                    <a:lumMod val="75000"/>
                  </a:schemeClr>
                </a:solidFill>
                <a:latin typeface="+mj-lt"/>
              </a:rPr>
              <a:t>Dr_Andy_Nelson</a:t>
            </a:r>
            <a:endParaRPr lang="en-US" sz="3000" b="1" dirty="0">
              <a:solidFill>
                <a:schemeClr val="bg1">
                  <a:lumMod val="75000"/>
                </a:schemeClr>
              </a:solidFill>
              <a:latin typeface="+mj-lt"/>
            </a:endParaRPr>
          </a:p>
          <a:p>
            <a:pPr>
              <a:lnSpc>
                <a:spcPct val="150000"/>
              </a:lnSpc>
            </a:pPr>
            <a:r>
              <a:rPr lang="en-US" sz="3000" b="1" dirty="0">
                <a:solidFill>
                  <a:schemeClr val="bg1">
                    <a:lumMod val="75000"/>
                  </a:schemeClr>
                </a:solidFill>
                <a:latin typeface="+mj-lt"/>
              </a:rPr>
              <a:t>	</a:t>
            </a:r>
            <a:r>
              <a:rPr lang="en-US" sz="3000" b="1" u="sng" dirty="0">
                <a:solidFill>
                  <a:schemeClr val="bg1">
                    <a:lumMod val="75000"/>
                  </a:schemeClr>
                </a:solidFill>
                <a:latin typeface="+mj-lt"/>
              </a:rPr>
              <a:t>research.utwente.nl/</a:t>
            </a:r>
            <a:r>
              <a:rPr lang="en-US" sz="3000" b="1" u="sng" dirty="0" err="1">
                <a:solidFill>
                  <a:schemeClr val="bg1">
                    <a:lumMod val="75000"/>
                  </a:schemeClr>
                </a:solidFill>
                <a:latin typeface="+mj-lt"/>
              </a:rPr>
              <a:t>en</a:t>
            </a:r>
            <a:r>
              <a:rPr lang="en-US" sz="3000" b="1" u="sng" dirty="0">
                <a:solidFill>
                  <a:schemeClr val="bg1">
                    <a:lumMod val="75000"/>
                  </a:schemeClr>
                </a:solidFill>
                <a:latin typeface="+mj-lt"/>
              </a:rPr>
              <a:t>/persons/</a:t>
            </a:r>
            <a:r>
              <a:rPr lang="en-US" sz="3000" b="1" u="sng" dirty="0" err="1">
                <a:solidFill>
                  <a:schemeClr val="bg1">
                    <a:lumMod val="75000"/>
                  </a:schemeClr>
                </a:solidFill>
                <a:latin typeface="+mj-lt"/>
              </a:rPr>
              <a:t>andy</a:t>
            </a:r>
            <a:r>
              <a:rPr lang="en-US" sz="3000" b="1" u="sng" dirty="0">
                <a:solidFill>
                  <a:schemeClr val="bg1">
                    <a:lumMod val="75000"/>
                  </a:schemeClr>
                </a:solidFill>
                <a:latin typeface="+mj-lt"/>
              </a:rPr>
              <a:t>-nelson</a:t>
            </a:r>
          </a:p>
        </p:txBody>
      </p:sp>
      <p:pic>
        <p:nvPicPr>
          <p:cNvPr id="22" name="Picture 21"/>
          <p:cNvPicPr>
            <a:picLocks noChangeAspect="1"/>
          </p:cNvPicPr>
          <p:nvPr/>
        </p:nvPicPr>
        <p:blipFill>
          <a:blip r:embed="rId4"/>
          <a:stretch>
            <a:fillRect/>
          </a:stretch>
        </p:blipFill>
        <p:spPr>
          <a:xfrm>
            <a:off x="694160" y="8688328"/>
            <a:ext cx="1324865" cy="551343"/>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8047" y="8064000"/>
            <a:ext cx="2035935" cy="720000"/>
          </a:xfrm>
          <a:prstGeom prst="rect">
            <a:avLst/>
          </a:prstGeom>
        </p:spPr>
      </p:pic>
      <p:pic>
        <p:nvPicPr>
          <p:cNvPr id="1028" name="Picture 4" descr="Image result for twitter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0005" y="5847413"/>
            <a:ext cx="442808" cy="3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724" y="4720493"/>
            <a:ext cx="1219370" cy="1219370"/>
          </a:xfrm>
          <a:prstGeom prst="rect">
            <a:avLst/>
          </a:prstGeom>
        </p:spPr>
      </p:pic>
      <p:grpSp>
        <p:nvGrpSpPr>
          <p:cNvPr id="8" name="Group 7"/>
          <p:cNvGrpSpPr>
            <a:grpSpLocks noChangeAspect="1"/>
          </p:cNvGrpSpPr>
          <p:nvPr/>
        </p:nvGrpSpPr>
        <p:grpSpPr>
          <a:xfrm>
            <a:off x="1285202" y="6447174"/>
            <a:ext cx="432414" cy="432000"/>
            <a:chOff x="7288626" y="4048446"/>
            <a:chExt cx="1695600" cy="1693978"/>
          </a:xfrm>
        </p:grpSpPr>
        <p:sp>
          <p:nvSpPr>
            <p:cNvPr id="7" name="Oval 6"/>
            <p:cNvSpPr/>
            <p:nvPr/>
          </p:nvSpPr>
          <p:spPr>
            <a:xfrm>
              <a:off x="7288626" y="4048446"/>
              <a:ext cx="1695600" cy="16939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21917" y="4081471"/>
              <a:ext cx="1644195" cy="1644195"/>
            </a:xfrm>
            <a:prstGeom prst="rect">
              <a:avLst/>
            </a:prstGeom>
          </p:spPr>
        </p:pic>
      </p:grpSp>
      <p:pic>
        <p:nvPicPr>
          <p:cNvPr id="4" name="Picture 4" descr="https://map.ox.ac.uk/wp-content/themes/map-wordpress/dist/images/Oxford_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806650" y="7704000"/>
            <a:ext cx="144935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map.ox.ac.uk/wp-content/themes/map-wordpress/dist/images/BDI_footer_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94086" y="7704000"/>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bioversity international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26138" y="7704000"/>
            <a:ext cx="1649531"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C6F9FB82-CA83-3948-AD9D-71A429BB2D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73488" y="7704000"/>
            <a:ext cx="4920000" cy="1440000"/>
          </a:xfrm>
          <a:prstGeom prst="rect">
            <a:avLst/>
          </a:prstGeom>
        </p:spPr>
      </p:pic>
      <p:sp>
        <p:nvSpPr>
          <p:cNvPr id="17" name="Rectangle 16"/>
          <p:cNvSpPr/>
          <p:nvPr/>
        </p:nvSpPr>
        <p:spPr>
          <a:xfrm>
            <a:off x="270002" y="2765596"/>
            <a:ext cx="15676045" cy="113646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3600" b="1" dirty="0" smtClean="0">
                <a:latin typeface="+mj-lt"/>
              </a:rPr>
              <a:t>Interested in accessibility for your work?</a:t>
            </a:r>
          </a:p>
          <a:p>
            <a:pPr algn="ctr"/>
            <a:r>
              <a:rPr lang="en-GB" sz="3600" b="1" dirty="0" smtClean="0">
                <a:latin typeface="+mj-lt"/>
              </a:rPr>
              <a:t>Fill in this survey </a:t>
            </a:r>
            <a:r>
              <a:rPr lang="en-GB" sz="3600" b="1" dirty="0" smtClean="0">
                <a:latin typeface="+mj-lt"/>
              </a:rPr>
              <a:t>[tiny.cc/</a:t>
            </a:r>
            <a:r>
              <a:rPr lang="en-GB" sz="3600" b="1" dirty="0" err="1" smtClean="0">
                <a:latin typeface="+mj-lt"/>
              </a:rPr>
              <a:t>accmap</a:t>
            </a:r>
            <a:r>
              <a:rPr lang="en-GB" sz="3600" b="1" dirty="0" smtClean="0">
                <a:latin typeface="+mj-lt"/>
              </a:rPr>
              <a:t>] to </a:t>
            </a:r>
            <a:r>
              <a:rPr lang="en-GB" sz="3600" b="1" dirty="0" smtClean="0">
                <a:latin typeface="+mj-lt"/>
              </a:rPr>
              <a:t>request new global accessibility layers</a:t>
            </a:r>
            <a:endParaRPr lang="en-GB" sz="3600" b="1" dirty="0">
              <a:latin typeface="+mj-lt"/>
            </a:endParaRP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088547" y="3998155"/>
            <a:ext cx="2857500" cy="2857500"/>
          </a:xfrm>
          <a:prstGeom prst="rect">
            <a:avLst/>
          </a:prstGeom>
        </p:spPr>
      </p:pic>
    </p:spTree>
    <p:extLst>
      <p:ext uri="{BB962C8B-B14F-4D97-AF65-F5344CB8AC3E}">
        <p14:creationId xmlns:p14="http://schemas.microsoft.com/office/powerpoint/2010/main" val="369000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 y="0"/>
            <a:ext cx="16257588" cy="845286"/>
          </a:xfrm>
        </p:spPr>
        <p:txBody>
          <a:bodyPr>
            <a:normAutofit fontScale="90000"/>
          </a:bodyPr>
          <a:lstStyle/>
          <a:p>
            <a:r>
              <a:rPr lang="en-US" sz="6000" b="1" dirty="0">
                <a:solidFill>
                  <a:srgbClr val="FFC000"/>
                </a:solidFill>
              </a:rPr>
              <a:t>Accessibility, inequality and development</a:t>
            </a:r>
          </a:p>
        </p:txBody>
      </p:sp>
      <p:sp>
        <p:nvSpPr>
          <p:cNvPr id="9" name="Content Placeholder 2"/>
          <p:cNvSpPr>
            <a:spLocks noGrp="1"/>
          </p:cNvSpPr>
          <p:nvPr>
            <p:ph idx="1"/>
          </p:nvPr>
        </p:nvSpPr>
        <p:spPr>
          <a:xfrm>
            <a:off x="4357846" y="901970"/>
            <a:ext cx="11896086" cy="667750"/>
          </a:xfrm>
        </p:spPr>
        <p:txBody>
          <a:bodyPr/>
          <a:lstStyle/>
          <a:p>
            <a:pPr marL="0" indent="0">
              <a:buNone/>
            </a:pPr>
            <a:r>
              <a:rPr lang="en-US" dirty="0">
                <a:latin typeface="+mj-lt"/>
                <a:cs typeface="Arial Narrow"/>
              </a:rPr>
              <a:t>43m km</a:t>
            </a:r>
            <a:r>
              <a:rPr lang="en-US" baseline="30000" dirty="0">
                <a:latin typeface="+mj-lt"/>
                <a:cs typeface="Arial Narrow"/>
              </a:rPr>
              <a:t>2 </a:t>
            </a:r>
            <a:r>
              <a:rPr lang="en-US" dirty="0">
                <a:latin typeface="+mj-lt"/>
                <a:cs typeface="Arial Narrow"/>
              </a:rPr>
              <a:t>- around 1000 times the size of the Netherlands</a:t>
            </a:r>
          </a:p>
        </p:txBody>
      </p:sp>
      <p:sp>
        <p:nvSpPr>
          <p:cNvPr id="8" name="Rectangle 7"/>
          <p:cNvSpPr/>
          <p:nvPr/>
        </p:nvSpPr>
        <p:spPr>
          <a:xfrm>
            <a:off x="0" y="8810458"/>
            <a:ext cx="16253932" cy="312650"/>
          </a:xfrm>
          <a:prstGeom prst="rect">
            <a:avLst/>
          </a:prstGeom>
        </p:spPr>
        <p:txBody>
          <a:bodyPr wrap="square">
            <a:spAutoFit/>
          </a:bodyPr>
          <a:lstStyle/>
          <a:p>
            <a:pPr marL="406400" indent="-406400">
              <a:lnSpc>
                <a:spcPct val="107000"/>
              </a:lnSpc>
              <a:spcAft>
                <a:spcPts val="800"/>
              </a:spcAft>
            </a:pPr>
            <a:r>
              <a:rPr lang="en-GB" sz="1400" dirty="0">
                <a:solidFill>
                  <a:schemeClr val="bg1"/>
                </a:solidFill>
                <a:latin typeface="+mj-lt"/>
                <a:ea typeface="Calibri" panose="020F0502020204030204" pitchFamily="34" charset="0"/>
                <a:cs typeface="Times New Roman" panose="02020603050405020304" pitchFamily="18" charset="0"/>
              </a:rPr>
              <a:t>Extracted from http://roadlessforest.eu/accessibility.html</a:t>
            </a:r>
            <a:endParaRPr lang="en-GB" sz="14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rotWithShape="1">
          <a:blip r:embed="rId3"/>
          <a:srcRect l="8437" t="29833" r="51250" b="28666"/>
          <a:stretch/>
        </p:blipFill>
        <p:spPr>
          <a:xfrm>
            <a:off x="3289300" y="1099975"/>
            <a:ext cx="9677400" cy="5603889"/>
          </a:xfrm>
          <a:prstGeom prst="rect">
            <a:avLst/>
          </a:prstGeom>
          <a:ln>
            <a:solidFill>
              <a:srgbClr val="0079BD"/>
            </a:solidFill>
          </a:ln>
          <a:effectLst>
            <a:softEdge rad="112500"/>
          </a:effectLst>
        </p:spPr>
      </p:pic>
      <p:sp>
        <p:nvSpPr>
          <p:cNvPr id="10" name="Rectangle 9"/>
          <p:cNvSpPr/>
          <p:nvPr/>
        </p:nvSpPr>
        <p:spPr>
          <a:xfrm>
            <a:off x="293846" y="6873241"/>
            <a:ext cx="15676045" cy="176784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3400" dirty="0">
                <a:latin typeface="+mj-lt"/>
              </a:rPr>
              <a:t>Inequalities in access are important for rural economic </a:t>
            </a:r>
            <a:r>
              <a:rPr lang="en-GB" sz="3400" dirty="0" smtClean="0">
                <a:latin typeface="+mj-lt"/>
              </a:rPr>
              <a:t>development. High </a:t>
            </a:r>
            <a:r>
              <a:rPr lang="en-GB" sz="3400" dirty="0">
                <a:latin typeface="+mj-lt"/>
              </a:rPr>
              <a:t>access to opportunities </a:t>
            </a:r>
            <a:r>
              <a:rPr lang="en-GB" sz="3400" dirty="0" smtClean="0">
                <a:latin typeface="+mj-lt"/>
              </a:rPr>
              <a:t>and resources is </a:t>
            </a:r>
            <a:r>
              <a:rPr lang="en-GB" sz="3400" dirty="0">
                <a:latin typeface="+mj-lt"/>
              </a:rPr>
              <a:t>a good thing. They are also important for natural resource management, where high access </a:t>
            </a:r>
            <a:r>
              <a:rPr lang="en-GB" sz="3400" dirty="0" smtClean="0">
                <a:latin typeface="+mj-lt"/>
              </a:rPr>
              <a:t>can lead to </a:t>
            </a:r>
            <a:r>
              <a:rPr lang="en-GB" sz="3400" dirty="0">
                <a:latin typeface="+mj-lt"/>
              </a:rPr>
              <a:t>over exploitation and degradation</a:t>
            </a:r>
          </a:p>
        </p:txBody>
      </p:sp>
    </p:spTree>
    <p:extLst>
      <p:ext uri="{BB962C8B-B14F-4D97-AF65-F5344CB8AC3E}">
        <p14:creationId xmlns:p14="http://schemas.microsoft.com/office/powerpoint/2010/main" val="90039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29675" y="2255520"/>
            <a:ext cx="8140215" cy="62179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0" name="Content Placeholder 2"/>
          <p:cNvSpPr txBox="1">
            <a:spLocks/>
          </p:cNvSpPr>
          <p:nvPr/>
        </p:nvSpPr>
        <p:spPr>
          <a:xfrm>
            <a:off x="1117600" y="3621916"/>
            <a:ext cx="7046411" cy="5113113"/>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3733" dirty="0">
              <a:solidFill>
                <a:schemeClr val="bg1"/>
              </a:solidFill>
              <a:latin typeface="+mj-lt"/>
            </a:endParaRPr>
          </a:p>
        </p:txBody>
      </p:sp>
      <p:sp>
        <p:nvSpPr>
          <p:cNvPr id="11" name="Content Placeholder 2"/>
          <p:cNvSpPr txBox="1">
            <a:spLocks/>
          </p:cNvSpPr>
          <p:nvPr/>
        </p:nvSpPr>
        <p:spPr>
          <a:xfrm>
            <a:off x="291319" y="2255520"/>
            <a:ext cx="7247037" cy="6217920"/>
          </a:xfrm>
          <a:prstGeom prst="rect">
            <a:avLst/>
          </a:prstGeom>
          <a:solidFill>
            <a:srgbClr val="C00000"/>
          </a:solidFill>
          <a:ln>
            <a:noFill/>
          </a:ln>
        </p:spPr>
        <p:txBody>
          <a:bodyPr vert="horz" lIns="121920" tIns="60960" rIns="121920" bIns="609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smtClean="0">
                <a:solidFill>
                  <a:schemeClr val="bg1"/>
                </a:solidFill>
                <a:ea typeface="Calibri" panose="020F0502020204030204" pitchFamily="34" charset="0"/>
              </a:rPr>
              <a:t>We wanted to estimate </a:t>
            </a:r>
            <a:r>
              <a:rPr lang="en-US" sz="3600" dirty="0">
                <a:solidFill>
                  <a:schemeClr val="bg1"/>
                </a:solidFill>
                <a:ea typeface="Calibri" panose="020F0502020204030204" pitchFamily="34" charset="0"/>
              </a:rPr>
              <a:t>the number of people with access to </a:t>
            </a:r>
            <a:r>
              <a:rPr lang="en-US" sz="3600" dirty="0" smtClean="0">
                <a:solidFill>
                  <a:schemeClr val="bg1"/>
                </a:solidFill>
                <a:ea typeface="Calibri" panose="020F0502020204030204" pitchFamily="34" charset="0"/>
              </a:rPr>
              <a:t>the economic opportunities in cities.</a:t>
            </a:r>
          </a:p>
          <a:p>
            <a:pPr marL="0" indent="0">
              <a:buNone/>
            </a:pPr>
            <a:endParaRPr lang="en-US" sz="3600" dirty="0" smtClean="0">
              <a:solidFill>
                <a:schemeClr val="bg1"/>
              </a:solidFill>
              <a:ea typeface="Calibri" panose="020F0502020204030204" pitchFamily="34" charset="0"/>
            </a:endParaRPr>
          </a:p>
          <a:p>
            <a:pPr marL="0" indent="0">
              <a:buNone/>
            </a:pPr>
            <a:r>
              <a:rPr lang="en-US" sz="3600" dirty="0" smtClean="0">
                <a:solidFill>
                  <a:schemeClr val="bg1"/>
                </a:solidFill>
                <a:ea typeface="Calibri" panose="020F0502020204030204" pitchFamily="34" charset="0"/>
              </a:rPr>
              <a:t>I used global datasets on city locations and travel time factors.</a:t>
            </a:r>
          </a:p>
          <a:p>
            <a:pPr marL="0" indent="0">
              <a:buNone/>
            </a:pPr>
            <a:endParaRPr lang="en-US" sz="3600" dirty="0">
              <a:solidFill>
                <a:schemeClr val="bg1"/>
              </a:solidFill>
              <a:ea typeface="Calibri" panose="020F0502020204030204" pitchFamily="34" charset="0"/>
            </a:endParaRPr>
          </a:p>
          <a:p>
            <a:pPr marL="0" indent="0">
              <a:buNone/>
            </a:pPr>
            <a:r>
              <a:rPr lang="en-US" sz="3600" dirty="0" smtClean="0">
                <a:solidFill>
                  <a:schemeClr val="bg1"/>
                </a:solidFill>
                <a:ea typeface="Calibri" panose="020F0502020204030204" pitchFamily="34" charset="0"/>
              </a:rPr>
              <a:t>I made a workflow to combine layers into a </a:t>
            </a:r>
            <a:r>
              <a:rPr lang="en-US" sz="3600" i="1" dirty="0" smtClean="0">
                <a:solidFill>
                  <a:schemeClr val="bg1"/>
                </a:solidFill>
                <a:ea typeface="Calibri" panose="020F0502020204030204" pitchFamily="34" charset="0"/>
              </a:rPr>
              <a:t>cost</a:t>
            </a:r>
            <a:r>
              <a:rPr lang="en-US" sz="3600" dirty="0" smtClean="0">
                <a:solidFill>
                  <a:schemeClr val="bg1"/>
                </a:solidFill>
                <a:ea typeface="Calibri" panose="020F0502020204030204" pitchFamily="34" charset="0"/>
              </a:rPr>
              <a:t> surface and estimated the </a:t>
            </a:r>
            <a:r>
              <a:rPr lang="en-US" sz="3600" i="1" dirty="0" smtClean="0">
                <a:solidFill>
                  <a:schemeClr val="bg1"/>
                </a:solidFill>
                <a:ea typeface="Calibri" panose="020F0502020204030204" pitchFamily="34" charset="0"/>
              </a:rPr>
              <a:t>accumulated travel time </a:t>
            </a:r>
            <a:r>
              <a:rPr lang="en-US" sz="3600" dirty="0" smtClean="0">
                <a:solidFill>
                  <a:schemeClr val="bg1"/>
                </a:solidFill>
                <a:ea typeface="Calibri" panose="020F0502020204030204" pitchFamily="34" charset="0"/>
              </a:rPr>
              <a:t>across that surface</a:t>
            </a:r>
            <a:endParaRPr lang="en-US" sz="3600" dirty="0">
              <a:solidFill>
                <a:schemeClr val="bg1"/>
              </a:solidFill>
              <a:ea typeface="Calibri" panose="020F0502020204030204" pitchFamily="34" charset="0"/>
            </a:endParaRPr>
          </a:p>
        </p:txBody>
      </p:sp>
      <p:sp>
        <p:nvSpPr>
          <p:cNvPr id="7"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a:solidFill>
                  <a:srgbClr val="FFC000"/>
                </a:solidFill>
              </a:rPr>
              <a:t>Mapping accessibility at the global level</a:t>
            </a:r>
          </a:p>
        </p:txBody>
      </p:sp>
      <p:sp>
        <p:nvSpPr>
          <p:cNvPr id="12" name="Rectangle 11"/>
          <p:cNvSpPr/>
          <p:nvPr/>
        </p:nvSpPr>
        <p:spPr>
          <a:xfrm>
            <a:off x="293846" y="1038264"/>
            <a:ext cx="15676045" cy="1200329"/>
          </a:xfrm>
          <a:prstGeom prst="rect">
            <a:avLst/>
          </a:prstGeom>
        </p:spPr>
        <p:txBody>
          <a:bodyPr wrap="square">
            <a:spAutoFit/>
          </a:bodyPr>
          <a:lstStyle/>
          <a:p>
            <a:pPr algn="just"/>
            <a:r>
              <a:rPr lang="en-US" sz="3600" dirty="0">
                <a:solidFill>
                  <a:schemeClr val="bg1"/>
                </a:solidFill>
                <a:latin typeface="+mj-lt"/>
                <a:ea typeface="Calibri" panose="020F0502020204030204" pitchFamily="34" charset="0"/>
              </a:rPr>
              <a:t>In </a:t>
            </a:r>
            <a:r>
              <a:rPr lang="en-US" sz="3600" dirty="0" smtClean="0">
                <a:solidFill>
                  <a:schemeClr val="bg1"/>
                </a:solidFill>
                <a:latin typeface="+mj-lt"/>
                <a:ea typeface="Calibri" panose="020F0502020204030204" pitchFamily="34" charset="0"/>
              </a:rPr>
              <a:t>2008, </a:t>
            </a:r>
            <a:r>
              <a:rPr lang="en-US" sz="3600" dirty="0" smtClean="0">
                <a:solidFill>
                  <a:schemeClr val="bg1"/>
                </a:solidFill>
                <a:latin typeface="+mj-lt"/>
                <a:ea typeface="Calibri" panose="020F0502020204030204" pitchFamily="34" charset="0"/>
              </a:rPr>
              <a:t>the World Bank</a:t>
            </a:r>
            <a:r>
              <a:rPr lang="en-US" sz="3600" dirty="0">
                <a:solidFill>
                  <a:schemeClr val="bg1"/>
                </a:solidFill>
                <a:latin typeface="+mj-lt"/>
                <a:ea typeface="Calibri" panose="020F0502020204030204" pitchFamily="34" charset="0"/>
              </a:rPr>
              <a:t> </a:t>
            </a:r>
            <a:r>
              <a:rPr lang="en-US" sz="3600" dirty="0" smtClean="0">
                <a:solidFill>
                  <a:schemeClr val="bg1"/>
                </a:solidFill>
                <a:latin typeface="+mj-lt"/>
                <a:ea typeface="Calibri" panose="020F0502020204030204" pitchFamily="34" charset="0"/>
              </a:rPr>
              <a:t>asked me to estimate how many people lived within one hour of a city for the year 2000.  </a:t>
            </a:r>
            <a:endParaRPr lang="en-US" sz="3600" dirty="0">
              <a:solidFill>
                <a:schemeClr val="bg1"/>
              </a:solidFill>
              <a:latin typeface="+mj-lt"/>
              <a:ea typeface="Calibri" panose="020F0502020204030204" pitchFamily="34" charset="0"/>
            </a:endParaRPr>
          </a:p>
        </p:txBody>
      </p:sp>
      <p:sp>
        <p:nvSpPr>
          <p:cNvPr id="13" name="Rectangle 12"/>
          <p:cNvSpPr/>
          <p:nvPr/>
        </p:nvSpPr>
        <p:spPr>
          <a:xfrm>
            <a:off x="0" y="8581858"/>
            <a:ext cx="16253932" cy="553357"/>
          </a:xfrm>
          <a:prstGeom prst="rect">
            <a:avLst/>
          </a:prstGeom>
        </p:spPr>
        <p:txBody>
          <a:bodyPr wrap="square">
            <a:spAutoFit/>
          </a:bodyPr>
          <a:lstStyle/>
          <a:p>
            <a:pPr indent="-406400">
              <a:lnSpc>
                <a:spcPct val="107000"/>
              </a:lnSpc>
            </a:pPr>
            <a:r>
              <a:rPr lang="en-GB" sz="1400" dirty="0">
                <a:solidFill>
                  <a:schemeClr val="bg1"/>
                </a:solidFill>
                <a:latin typeface="+mj-lt"/>
                <a:ea typeface="Calibri" panose="020F0502020204030204" pitchFamily="34" charset="0"/>
                <a:cs typeface="Times New Roman" panose="02020603050405020304" pitchFamily="18" charset="0"/>
              </a:rPr>
              <a:t>https://</a:t>
            </a:r>
            <a:r>
              <a:rPr lang="en-GB" sz="1400" dirty="0" smtClean="0">
                <a:solidFill>
                  <a:schemeClr val="bg1"/>
                </a:solidFill>
                <a:latin typeface="+mj-lt"/>
                <a:ea typeface="Calibri" panose="020F0502020204030204" pitchFamily="34" charset="0"/>
                <a:cs typeface="Times New Roman" panose="02020603050405020304" pitchFamily="18" charset="0"/>
              </a:rPr>
              <a:t>openknowledge.worldbank.org/handle/10986/5991</a:t>
            </a:r>
          </a:p>
          <a:p>
            <a:pPr indent="-406400">
              <a:lnSpc>
                <a:spcPct val="107000"/>
              </a:lnSpc>
            </a:pPr>
            <a:r>
              <a:rPr lang="en-US" sz="1400" dirty="0" smtClean="0">
                <a:solidFill>
                  <a:schemeClr val="bg1"/>
                </a:solidFill>
                <a:latin typeface="+mj-lt"/>
                <a:ea typeface="Calibri" panose="020F0502020204030204" pitchFamily="34" charset="0"/>
                <a:cs typeface="Times New Roman" panose="02020603050405020304" pitchFamily="18" charset="0"/>
              </a:rPr>
              <a:t>Uchida </a:t>
            </a:r>
            <a:r>
              <a:rPr lang="en-US" sz="1400" dirty="0">
                <a:solidFill>
                  <a:schemeClr val="bg1"/>
                </a:solidFill>
                <a:latin typeface="+mj-lt"/>
                <a:ea typeface="Calibri" panose="020F0502020204030204" pitchFamily="34" charset="0"/>
                <a:cs typeface="Times New Roman" panose="02020603050405020304" pitchFamily="18" charset="0"/>
              </a:rPr>
              <a:t>and Nelson (2008) Agglomeration Index: Towards a New Measure of Urban Concentration. Background report for the 2009 World Development Report</a:t>
            </a:r>
          </a:p>
        </p:txBody>
      </p:sp>
      <p:sp>
        <p:nvSpPr>
          <p:cNvPr id="33" name="Text Box 15"/>
          <p:cNvSpPr txBox="1">
            <a:spLocks noChangeAspect="1" noChangeArrowheads="1"/>
          </p:cNvSpPr>
          <p:nvPr/>
        </p:nvSpPr>
        <p:spPr bwMode="auto">
          <a:xfrm>
            <a:off x="8721023" y="3483379"/>
            <a:ext cx="741845" cy="3700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402138">
              <a:defRPr>
                <a:solidFill>
                  <a:schemeClr val="tx1"/>
                </a:solidFill>
                <a:latin typeface="Arial" panose="020B0604020202020204" pitchFamily="34" charset="0"/>
              </a:defRPr>
            </a:lvl1pPr>
            <a:lvl2pPr defTabSz="4402138">
              <a:defRPr>
                <a:solidFill>
                  <a:schemeClr val="tx1"/>
                </a:solidFill>
                <a:latin typeface="Arial" panose="020B0604020202020204" pitchFamily="34" charset="0"/>
              </a:defRPr>
            </a:lvl2pPr>
            <a:lvl3pPr defTabSz="4402138">
              <a:defRPr>
                <a:solidFill>
                  <a:schemeClr val="tx1"/>
                </a:solidFill>
                <a:latin typeface="Arial" panose="020B0604020202020204" pitchFamily="34" charset="0"/>
              </a:defRPr>
            </a:lvl3pPr>
            <a:lvl4pPr defTabSz="4402138">
              <a:defRPr>
                <a:solidFill>
                  <a:schemeClr val="tx1"/>
                </a:solidFill>
                <a:latin typeface="Arial" panose="020B0604020202020204" pitchFamily="34" charset="0"/>
              </a:defRPr>
            </a:lvl4pPr>
            <a:lvl5pPr defTabSz="4402138">
              <a:defRPr>
                <a:solidFill>
                  <a:schemeClr val="tx1"/>
                </a:solidFill>
                <a:latin typeface="Arial" panose="020B0604020202020204" pitchFamily="34" charset="0"/>
              </a:defRPr>
            </a:lvl5pPr>
            <a:lvl6pPr defTabSz="4402138" fontAlgn="base">
              <a:spcBef>
                <a:spcPct val="0"/>
              </a:spcBef>
              <a:spcAft>
                <a:spcPct val="0"/>
              </a:spcAft>
              <a:defRPr>
                <a:solidFill>
                  <a:schemeClr val="tx1"/>
                </a:solidFill>
                <a:latin typeface="Arial" panose="020B0604020202020204" pitchFamily="34" charset="0"/>
              </a:defRPr>
            </a:lvl6pPr>
            <a:lvl7pPr defTabSz="4402138" fontAlgn="base">
              <a:spcBef>
                <a:spcPct val="0"/>
              </a:spcBef>
              <a:spcAft>
                <a:spcPct val="0"/>
              </a:spcAft>
              <a:defRPr>
                <a:solidFill>
                  <a:schemeClr val="tx1"/>
                </a:solidFill>
                <a:latin typeface="Arial" panose="020B0604020202020204" pitchFamily="34" charset="0"/>
              </a:defRPr>
            </a:lvl7pPr>
            <a:lvl8pPr defTabSz="4402138" fontAlgn="base">
              <a:spcBef>
                <a:spcPct val="0"/>
              </a:spcBef>
              <a:spcAft>
                <a:spcPct val="0"/>
              </a:spcAft>
              <a:defRPr>
                <a:solidFill>
                  <a:schemeClr val="tx1"/>
                </a:solidFill>
                <a:latin typeface="Arial" panose="020B0604020202020204" pitchFamily="34" charset="0"/>
              </a:defRPr>
            </a:lvl8pPr>
            <a:lvl9pPr defTabSz="4402138" fontAlgn="base">
              <a:spcBef>
                <a:spcPct val="0"/>
              </a:spcBef>
              <a:spcAft>
                <a:spcPct val="0"/>
              </a:spcAft>
              <a:defRPr>
                <a:solidFill>
                  <a:schemeClr val="tx1"/>
                </a:solidFill>
                <a:latin typeface="Arial" panose="020B0604020202020204" pitchFamily="34" charset="0"/>
              </a:defRPr>
            </a:lvl9pPr>
          </a:lstStyle>
          <a:p>
            <a:r>
              <a:rPr lang="en-GB" altLang="en-US" sz="1800" dirty="0">
                <a:latin typeface="+mj-lt"/>
              </a:rPr>
              <a:t>Roads</a:t>
            </a:r>
          </a:p>
        </p:txBody>
      </p:sp>
      <p:sp>
        <p:nvSpPr>
          <p:cNvPr id="34" name="Text Box 16"/>
          <p:cNvSpPr txBox="1">
            <a:spLocks noChangeAspect="1" noChangeArrowheads="1"/>
          </p:cNvSpPr>
          <p:nvPr/>
        </p:nvSpPr>
        <p:spPr bwMode="auto">
          <a:xfrm>
            <a:off x="8721023" y="5000991"/>
            <a:ext cx="1034189" cy="3700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402138">
              <a:defRPr>
                <a:solidFill>
                  <a:schemeClr val="tx1"/>
                </a:solidFill>
                <a:latin typeface="Arial" panose="020B0604020202020204" pitchFamily="34" charset="0"/>
              </a:defRPr>
            </a:lvl1pPr>
            <a:lvl2pPr defTabSz="4402138">
              <a:defRPr>
                <a:solidFill>
                  <a:schemeClr val="tx1"/>
                </a:solidFill>
                <a:latin typeface="Arial" panose="020B0604020202020204" pitchFamily="34" charset="0"/>
              </a:defRPr>
            </a:lvl2pPr>
            <a:lvl3pPr defTabSz="4402138">
              <a:defRPr>
                <a:solidFill>
                  <a:schemeClr val="tx1"/>
                </a:solidFill>
                <a:latin typeface="Arial" panose="020B0604020202020204" pitchFamily="34" charset="0"/>
              </a:defRPr>
            </a:lvl3pPr>
            <a:lvl4pPr defTabSz="4402138">
              <a:defRPr>
                <a:solidFill>
                  <a:schemeClr val="tx1"/>
                </a:solidFill>
                <a:latin typeface="Arial" panose="020B0604020202020204" pitchFamily="34" charset="0"/>
              </a:defRPr>
            </a:lvl4pPr>
            <a:lvl5pPr defTabSz="4402138">
              <a:defRPr>
                <a:solidFill>
                  <a:schemeClr val="tx1"/>
                </a:solidFill>
                <a:latin typeface="Arial" panose="020B0604020202020204" pitchFamily="34" charset="0"/>
              </a:defRPr>
            </a:lvl5pPr>
            <a:lvl6pPr defTabSz="4402138" fontAlgn="base">
              <a:spcBef>
                <a:spcPct val="0"/>
              </a:spcBef>
              <a:spcAft>
                <a:spcPct val="0"/>
              </a:spcAft>
              <a:defRPr>
                <a:solidFill>
                  <a:schemeClr val="tx1"/>
                </a:solidFill>
                <a:latin typeface="Arial" panose="020B0604020202020204" pitchFamily="34" charset="0"/>
              </a:defRPr>
            </a:lvl6pPr>
            <a:lvl7pPr defTabSz="4402138" fontAlgn="base">
              <a:spcBef>
                <a:spcPct val="0"/>
              </a:spcBef>
              <a:spcAft>
                <a:spcPct val="0"/>
              </a:spcAft>
              <a:defRPr>
                <a:solidFill>
                  <a:schemeClr val="tx1"/>
                </a:solidFill>
                <a:latin typeface="Arial" panose="020B0604020202020204" pitchFamily="34" charset="0"/>
              </a:defRPr>
            </a:lvl7pPr>
            <a:lvl8pPr defTabSz="4402138" fontAlgn="base">
              <a:spcBef>
                <a:spcPct val="0"/>
              </a:spcBef>
              <a:spcAft>
                <a:spcPct val="0"/>
              </a:spcAft>
              <a:defRPr>
                <a:solidFill>
                  <a:schemeClr val="tx1"/>
                </a:solidFill>
                <a:latin typeface="Arial" panose="020B0604020202020204" pitchFamily="34" charset="0"/>
              </a:defRPr>
            </a:lvl8pPr>
            <a:lvl9pPr defTabSz="4402138" fontAlgn="base">
              <a:spcBef>
                <a:spcPct val="0"/>
              </a:spcBef>
              <a:spcAft>
                <a:spcPct val="0"/>
              </a:spcAft>
              <a:defRPr>
                <a:solidFill>
                  <a:schemeClr val="tx1"/>
                </a:solidFill>
                <a:latin typeface="Arial" panose="020B0604020202020204" pitchFamily="34" charset="0"/>
              </a:defRPr>
            </a:lvl9pPr>
          </a:lstStyle>
          <a:p>
            <a:r>
              <a:rPr lang="en-GB" altLang="en-US" sz="1800" dirty="0">
                <a:latin typeface="+mj-lt"/>
              </a:rPr>
              <a:t>Railroads</a:t>
            </a:r>
          </a:p>
        </p:txBody>
      </p:sp>
      <p:sp>
        <p:nvSpPr>
          <p:cNvPr id="35" name="Text Box 17"/>
          <p:cNvSpPr txBox="1">
            <a:spLocks noChangeAspect="1" noChangeArrowheads="1"/>
          </p:cNvSpPr>
          <p:nvPr/>
        </p:nvSpPr>
        <p:spPr bwMode="auto">
          <a:xfrm>
            <a:off x="8721023" y="6518603"/>
            <a:ext cx="2350583" cy="3700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402138">
              <a:defRPr>
                <a:solidFill>
                  <a:schemeClr val="tx1"/>
                </a:solidFill>
                <a:latin typeface="Arial" panose="020B0604020202020204" pitchFamily="34" charset="0"/>
              </a:defRPr>
            </a:lvl1pPr>
            <a:lvl2pPr defTabSz="4402138">
              <a:defRPr>
                <a:solidFill>
                  <a:schemeClr val="tx1"/>
                </a:solidFill>
                <a:latin typeface="Arial" panose="020B0604020202020204" pitchFamily="34" charset="0"/>
              </a:defRPr>
            </a:lvl2pPr>
            <a:lvl3pPr defTabSz="4402138">
              <a:defRPr>
                <a:solidFill>
                  <a:schemeClr val="tx1"/>
                </a:solidFill>
                <a:latin typeface="Arial" panose="020B0604020202020204" pitchFamily="34" charset="0"/>
              </a:defRPr>
            </a:lvl3pPr>
            <a:lvl4pPr defTabSz="4402138">
              <a:defRPr>
                <a:solidFill>
                  <a:schemeClr val="tx1"/>
                </a:solidFill>
                <a:latin typeface="Arial" panose="020B0604020202020204" pitchFamily="34" charset="0"/>
              </a:defRPr>
            </a:lvl4pPr>
            <a:lvl5pPr defTabSz="4402138">
              <a:defRPr>
                <a:solidFill>
                  <a:schemeClr val="tx1"/>
                </a:solidFill>
                <a:latin typeface="Arial" panose="020B0604020202020204" pitchFamily="34" charset="0"/>
              </a:defRPr>
            </a:lvl5pPr>
            <a:lvl6pPr defTabSz="4402138" fontAlgn="base">
              <a:spcBef>
                <a:spcPct val="0"/>
              </a:spcBef>
              <a:spcAft>
                <a:spcPct val="0"/>
              </a:spcAft>
              <a:defRPr>
                <a:solidFill>
                  <a:schemeClr val="tx1"/>
                </a:solidFill>
                <a:latin typeface="Arial" panose="020B0604020202020204" pitchFamily="34" charset="0"/>
              </a:defRPr>
            </a:lvl6pPr>
            <a:lvl7pPr defTabSz="4402138" fontAlgn="base">
              <a:spcBef>
                <a:spcPct val="0"/>
              </a:spcBef>
              <a:spcAft>
                <a:spcPct val="0"/>
              </a:spcAft>
              <a:defRPr>
                <a:solidFill>
                  <a:schemeClr val="tx1"/>
                </a:solidFill>
                <a:latin typeface="Arial" panose="020B0604020202020204" pitchFamily="34" charset="0"/>
              </a:defRPr>
            </a:lvl7pPr>
            <a:lvl8pPr defTabSz="4402138" fontAlgn="base">
              <a:spcBef>
                <a:spcPct val="0"/>
              </a:spcBef>
              <a:spcAft>
                <a:spcPct val="0"/>
              </a:spcAft>
              <a:defRPr>
                <a:solidFill>
                  <a:schemeClr val="tx1"/>
                </a:solidFill>
                <a:latin typeface="Arial" panose="020B0604020202020204" pitchFamily="34" charset="0"/>
              </a:defRPr>
            </a:lvl8pPr>
            <a:lvl9pPr defTabSz="4402138" fontAlgn="base">
              <a:spcBef>
                <a:spcPct val="0"/>
              </a:spcBef>
              <a:spcAft>
                <a:spcPct val="0"/>
              </a:spcAft>
              <a:defRPr>
                <a:solidFill>
                  <a:schemeClr val="tx1"/>
                </a:solidFill>
                <a:latin typeface="Arial" panose="020B0604020202020204" pitchFamily="34" charset="0"/>
              </a:defRPr>
            </a:lvl9pPr>
          </a:lstStyle>
          <a:p>
            <a:r>
              <a:rPr lang="en-GB" altLang="en-US" sz="1800" dirty="0">
                <a:latin typeface="+mj-lt"/>
              </a:rPr>
              <a:t>Navigable waterbodies:</a:t>
            </a:r>
          </a:p>
        </p:txBody>
      </p:sp>
      <p:sp>
        <p:nvSpPr>
          <p:cNvPr id="36" name="Text Box 18"/>
          <p:cNvSpPr txBox="1">
            <a:spLocks noChangeAspect="1" noChangeArrowheads="1"/>
          </p:cNvSpPr>
          <p:nvPr/>
        </p:nvSpPr>
        <p:spPr bwMode="auto">
          <a:xfrm>
            <a:off x="8721023" y="8081935"/>
            <a:ext cx="1518364"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402138">
              <a:defRPr>
                <a:solidFill>
                  <a:schemeClr val="tx1"/>
                </a:solidFill>
                <a:latin typeface="Arial" panose="020B0604020202020204" pitchFamily="34" charset="0"/>
              </a:defRPr>
            </a:lvl1pPr>
            <a:lvl2pPr defTabSz="4402138">
              <a:defRPr>
                <a:solidFill>
                  <a:schemeClr val="tx1"/>
                </a:solidFill>
                <a:latin typeface="Arial" panose="020B0604020202020204" pitchFamily="34" charset="0"/>
              </a:defRPr>
            </a:lvl2pPr>
            <a:lvl3pPr defTabSz="4402138">
              <a:defRPr>
                <a:solidFill>
                  <a:schemeClr val="tx1"/>
                </a:solidFill>
                <a:latin typeface="Arial" panose="020B0604020202020204" pitchFamily="34" charset="0"/>
              </a:defRPr>
            </a:lvl3pPr>
            <a:lvl4pPr defTabSz="4402138">
              <a:defRPr>
                <a:solidFill>
                  <a:schemeClr val="tx1"/>
                </a:solidFill>
                <a:latin typeface="Arial" panose="020B0604020202020204" pitchFamily="34" charset="0"/>
              </a:defRPr>
            </a:lvl4pPr>
            <a:lvl5pPr defTabSz="4402138">
              <a:defRPr>
                <a:solidFill>
                  <a:schemeClr val="tx1"/>
                </a:solidFill>
                <a:latin typeface="Arial" panose="020B0604020202020204" pitchFamily="34" charset="0"/>
              </a:defRPr>
            </a:lvl5pPr>
            <a:lvl6pPr defTabSz="4402138" fontAlgn="base">
              <a:spcBef>
                <a:spcPct val="0"/>
              </a:spcBef>
              <a:spcAft>
                <a:spcPct val="0"/>
              </a:spcAft>
              <a:defRPr>
                <a:solidFill>
                  <a:schemeClr val="tx1"/>
                </a:solidFill>
                <a:latin typeface="Arial" panose="020B0604020202020204" pitchFamily="34" charset="0"/>
              </a:defRPr>
            </a:lvl6pPr>
            <a:lvl7pPr defTabSz="4402138" fontAlgn="base">
              <a:spcBef>
                <a:spcPct val="0"/>
              </a:spcBef>
              <a:spcAft>
                <a:spcPct val="0"/>
              </a:spcAft>
              <a:defRPr>
                <a:solidFill>
                  <a:schemeClr val="tx1"/>
                </a:solidFill>
                <a:latin typeface="Arial" panose="020B0604020202020204" pitchFamily="34" charset="0"/>
              </a:defRPr>
            </a:lvl7pPr>
            <a:lvl8pPr defTabSz="4402138" fontAlgn="base">
              <a:spcBef>
                <a:spcPct val="0"/>
              </a:spcBef>
              <a:spcAft>
                <a:spcPct val="0"/>
              </a:spcAft>
              <a:defRPr>
                <a:solidFill>
                  <a:schemeClr val="tx1"/>
                </a:solidFill>
                <a:latin typeface="Arial" panose="020B0604020202020204" pitchFamily="34" charset="0"/>
              </a:defRPr>
            </a:lvl8pPr>
            <a:lvl9pPr defTabSz="4402138" fontAlgn="base">
              <a:spcBef>
                <a:spcPct val="0"/>
              </a:spcBef>
              <a:spcAft>
                <a:spcPct val="0"/>
              </a:spcAft>
              <a:defRPr>
                <a:solidFill>
                  <a:schemeClr val="tx1"/>
                </a:solidFill>
                <a:latin typeface="Arial" panose="020B0604020202020204" pitchFamily="34" charset="0"/>
              </a:defRPr>
            </a:lvl9pPr>
          </a:lstStyle>
          <a:p>
            <a:r>
              <a:rPr lang="en-GB" altLang="en-US" sz="1800" dirty="0">
                <a:latin typeface="+mj-lt"/>
              </a:rPr>
              <a:t>Shipping lanes</a:t>
            </a:r>
          </a:p>
        </p:txBody>
      </p:sp>
      <p:pic>
        <p:nvPicPr>
          <p:cNvPr id="37" name="Picture 20" descr="roads"/>
          <p:cNvPicPr>
            <a:picLocks noChangeAspect="1" noChangeArrowheads="1"/>
          </p:cNvPicPr>
          <p:nvPr/>
        </p:nvPicPr>
        <p:blipFill>
          <a:blip r:embed="rId3" cstate="print">
            <a:clrChange>
              <a:clrFrom>
                <a:srgbClr val="C3DFFD"/>
              </a:clrFrom>
              <a:clrTo>
                <a:srgbClr val="C3DFFD">
                  <a:alpha val="0"/>
                </a:srgbClr>
              </a:clrTo>
            </a:clrChange>
            <a:extLst>
              <a:ext uri="{28A0092B-C50C-407E-A947-70E740481C1C}">
                <a14:useLocalDpi xmlns:a14="http://schemas.microsoft.com/office/drawing/2010/main" val="0"/>
              </a:ext>
            </a:extLst>
          </a:blip>
          <a:srcRect b="17465"/>
          <a:stretch>
            <a:fillRect/>
          </a:stretch>
        </p:blipFill>
        <p:spPr bwMode="auto">
          <a:xfrm>
            <a:off x="8721023" y="2334280"/>
            <a:ext cx="2828810" cy="1167687"/>
          </a:xfrm>
          <a:prstGeom prst="rect">
            <a:avLst/>
          </a:prstGeom>
          <a:solidFill>
            <a:schemeClr val="bg1"/>
          </a:solidFill>
          <a:extLst/>
        </p:spPr>
      </p:pic>
      <p:pic>
        <p:nvPicPr>
          <p:cNvPr id="38" name="Picture 21" descr="major_rivers_lakes"/>
          <p:cNvPicPr>
            <a:picLocks noChangeAspect="1" noChangeArrowheads="1"/>
          </p:cNvPicPr>
          <p:nvPr/>
        </p:nvPicPr>
        <p:blipFill>
          <a:blip r:embed="rId4" cstate="print">
            <a:clrChange>
              <a:clrFrom>
                <a:srgbClr val="C3DFFD"/>
              </a:clrFrom>
              <a:clrTo>
                <a:srgbClr val="C3DFFD">
                  <a:alpha val="0"/>
                </a:srgbClr>
              </a:clrTo>
            </a:clrChange>
            <a:extLst>
              <a:ext uri="{28A0092B-C50C-407E-A947-70E740481C1C}">
                <a14:useLocalDpi xmlns:a14="http://schemas.microsoft.com/office/drawing/2010/main" val="0"/>
              </a:ext>
            </a:extLst>
          </a:blip>
          <a:srcRect b="17465"/>
          <a:stretch>
            <a:fillRect/>
          </a:stretch>
        </p:blipFill>
        <p:spPr bwMode="auto">
          <a:xfrm>
            <a:off x="8721023" y="5367814"/>
            <a:ext cx="2828810" cy="1167687"/>
          </a:xfrm>
          <a:prstGeom prst="rect">
            <a:avLst/>
          </a:prstGeom>
          <a:solidFill>
            <a:schemeClr val="bg1"/>
          </a:solidFill>
          <a:extLst/>
        </p:spPr>
      </p:pic>
      <p:pic>
        <p:nvPicPr>
          <p:cNvPr id="39" name="Picture 22" descr="railways"/>
          <p:cNvPicPr>
            <a:picLocks noChangeAspect="1" noChangeArrowheads="1"/>
          </p:cNvPicPr>
          <p:nvPr/>
        </p:nvPicPr>
        <p:blipFill>
          <a:blip r:embed="rId5" cstate="print">
            <a:clrChange>
              <a:clrFrom>
                <a:srgbClr val="C3DFFD"/>
              </a:clrFrom>
              <a:clrTo>
                <a:srgbClr val="C3DFFD">
                  <a:alpha val="0"/>
                </a:srgbClr>
              </a:clrTo>
            </a:clrChange>
            <a:extLst>
              <a:ext uri="{28A0092B-C50C-407E-A947-70E740481C1C}">
                <a14:useLocalDpi xmlns:a14="http://schemas.microsoft.com/office/drawing/2010/main" val="0"/>
              </a:ext>
            </a:extLst>
          </a:blip>
          <a:srcRect b="17465"/>
          <a:stretch>
            <a:fillRect/>
          </a:stretch>
        </p:blipFill>
        <p:spPr bwMode="auto">
          <a:xfrm>
            <a:off x="8721023" y="3850202"/>
            <a:ext cx="2828810" cy="1167687"/>
          </a:xfrm>
          <a:prstGeom prst="rect">
            <a:avLst/>
          </a:prstGeom>
          <a:solidFill>
            <a:schemeClr val="bg1"/>
          </a:solidFill>
          <a:extLst/>
        </p:spPr>
      </p:pic>
      <p:pic>
        <p:nvPicPr>
          <p:cNvPr id="40" name="Picture 23" descr="shipping_lanes"/>
          <p:cNvPicPr>
            <a:picLocks noChangeAspect="1" noChangeArrowheads="1"/>
          </p:cNvPicPr>
          <p:nvPr/>
        </p:nvPicPr>
        <p:blipFill>
          <a:blip r:embed="rId6" cstate="print">
            <a:clrChange>
              <a:clrFrom>
                <a:srgbClr val="C3DFFD"/>
              </a:clrFrom>
              <a:clrTo>
                <a:srgbClr val="C3DFFD">
                  <a:alpha val="0"/>
                </a:srgbClr>
              </a:clrTo>
            </a:clrChange>
            <a:extLst>
              <a:ext uri="{28A0092B-C50C-407E-A947-70E740481C1C}">
                <a14:useLocalDpi xmlns:a14="http://schemas.microsoft.com/office/drawing/2010/main" val="0"/>
              </a:ext>
            </a:extLst>
          </a:blip>
          <a:srcRect b="16737"/>
          <a:stretch>
            <a:fillRect/>
          </a:stretch>
        </p:blipFill>
        <p:spPr bwMode="auto">
          <a:xfrm>
            <a:off x="8721023" y="6931146"/>
            <a:ext cx="2805153" cy="1167687"/>
          </a:xfrm>
          <a:prstGeom prst="rect">
            <a:avLst/>
          </a:prstGeom>
          <a:solidFill>
            <a:schemeClr val="bg1"/>
          </a:solidFill>
          <a:extLst/>
        </p:spPr>
      </p:pic>
      <p:sp>
        <p:nvSpPr>
          <p:cNvPr id="42" name="Text Box 9"/>
          <p:cNvSpPr txBox="1">
            <a:spLocks noChangeAspect="1" noChangeArrowheads="1"/>
          </p:cNvSpPr>
          <p:nvPr/>
        </p:nvSpPr>
        <p:spPr bwMode="auto">
          <a:xfrm>
            <a:off x="12465406" y="6570116"/>
            <a:ext cx="1032270"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402138">
              <a:defRPr>
                <a:solidFill>
                  <a:schemeClr val="tx1"/>
                </a:solidFill>
                <a:latin typeface="Arial" panose="020B0604020202020204" pitchFamily="34" charset="0"/>
              </a:defRPr>
            </a:lvl1pPr>
            <a:lvl2pPr defTabSz="4402138">
              <a:defRPr>
                <a:solidFill>
                  <a:schemeClr val="tx1"/>
                </a:solidFill>
                <a:latin typeface="Arial" panose="020B0604020202020204" pitchFamily="34" charset="0"/>
              </a:defRPr>
            </a:lvl2pPr>
            <a:lvl3pPr defTabSz="4402138">
              <a:defRPr>
                <a:solidFill>
                  <a:schemeClr val="tx1"/>
                </a:solidFill>
                <a:latin typeface="Arial" panose="020B0604020202020204" pitchFamily="34" charset="0"/>
              </a:defRPr>
            </a:lvl3pPr>
            <a:lvl4pPr defTabSz="4402138">
              <a:defRPr>
                <a:solidFill>
                  <a:schemeClr val="tx1"/>
                </a:solidFill>
                <a:latin typeface="Arial" panose="020B0604020202020204" pitchFamily="34" charset="0"/>
              </a:defRPr>
            </a:lvl4pPr>
            <a:lvl5pPr defTabSz="4402138">
              <a:defRPr>
                <a:solidFill>
                  <a:schemeClr val="tx1"/>
                </a:solidFill>
                <a:latin typeface="Arial" panose="020B0604020202020204" pitchFamily="34" charset="0"/>
              </a:defRPr>
            </a:lvl5pPr>
            <a:lvl6pPr defTabSz="4402138" fontAlgn="base">
              <a:spcBef>
                <a:spcPct val="0"/>
              </a:spcBef>
              <a:spcAft>
                <a:spcPct val="0"/>
              </a:spcAft>
              <a:defRPr>
                <a:solidFill>
                  <a:schemeClr val="tx1"/>
                </a:solidFill>
                <a:latin typeface="Arial" panose="020B0604020202020204" pitchFamily="34" charset="0"/>
              </a:defRPr>
            </a:lvl6pPr>
            <a:lvl7pPr defTabSz="4402138" fontAlgn="base">
              <a:spcBef>
                <a:spcPct val="0"/>
              </a:spcBef>
              <a:spcAft>
                <a:spcPct val="0"/>
              </a:spcAft>
              <a:defRPr>
                <a:solidFill>
                  <a:schemeClr val="tx1"/>
                </a:solidFill>
                <a:latin typeface="Arial" panose="020B0604020202020204" pitchFamily="34" charset="0"/>
              </a:defRPr>
            </a:lvl7pPr>
            <a:lvl8pPr defTabSz="4402138" fontAlgn="base">
              <a:spcBef>
                <a:spcPct val="0"/>
              </a:spcBef>
              <a:spcAft>
                <a:spcPct val="0"/>
              </a:spcAft>
              <a:defRPr>
                <a:solidFill>
                  <a:schemeClr val="tx1"/>
                </a:solidFill>
                <a:latin typeface="Arial" panose="020B0604020202020204" pitchFamily="34" charset="0"/>
              </a:defRPr>
            </a:lvl8pPr>
            <a:lvl9pPr defTabSz="4402138" fontAlgn="base">
              <a:spcBef>
                <a:spcPct val="0"/>
              </a:spcBef>
              <a:spcAft>
                <a:spcPct val="0"/>
              </a:spcAft>
              <a:defRPr>
                <a:solidFill>
                  <a:schemeClr val="tx1"/>
                </a:solidFill>
                <a:latin typeface="Arial" panose="020B0604020202020204" pitchFamily="34" charset="0"/>
              </a:defRPr>
            </a:lvl9pPr>
          </a:lstStyle>
          <a:p>
            <a:r>
              <a:rPr lang="en-GB" altLang="en-US" sz="1800" dirty="0">
                <a:latin typeface="+mj-lt"/>
              </a:rPr>
              <a:t>Elevation</a:t>
            </a:r>
          </a:p>
        </p:txBody>
      </p:sp>
      <p:sp>
        <p:nvSpPr>
          <p:cNvPr id="43" name="Text Box 10"/>
          <p:cNvSpPr txBox="1">
            <a:spLocks noChangeAspect="1" noChangeArrowheads="1"/>
          </p:cNvSpPr>
          <p:nvPr/>
        </p:nvSpPr>
        <p:spPr bwMode="auto">
          <a:xfrm>
            <a:off x="12465406" y="5025467"/>
            <a:ext cx="1190519"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402138">
              <a:defRPr>
                <a:solidFill>
                  <a:schemeClr val="tx1"/>
                </a:solidFill>
                <a:latin typeface="Arial" panose="020B0604020202020204" pitchFamily="34" charset="0"/>
              </a:defRPr>
            </a:lvl1pPr>
            <a:lvl2pPr defTabSz="4402138">
              <a:defRPr>
                <a:solidFill>
                  <a:schemeClr val="tx1"/>
                </a:solidFill>
                <a:latin typeface="Arial" panose="020B0604020202020204" pitchFamily="34" charset="0"/>
              </a:defRPr>
            </a:lvl2pPr>
            <a:lvl3pPr defTabSz="4402138">
              <a:defRPr>
                <a:solidFill>
                  <a:schemeClr val="tx1"/>
                </a:solidFill>
                <a:latin typeface="Arial" panose="020B0604020202020204" pitchFamily="34" charset="0"/>
              </a:defRPr>
            </a:lvl3pPr>
            <a:lvl4pPr defTabSz="4402138">
              <a:defRPr>
                <a:solidFill>
                  <a:schemeClr val="tx1"/>
                </a:solidFill>
                <a:latin typeface="Arial" panose="020B0604020202020204" pitchFamily="34" charset="0"/>
              </a:defRPr>
            </a:lvl4pPr>
            <a:lvl5pPr defTabSz="4402138">
              <a:defRPr>
                <a:solidFill>
                  <a:schemeClr val="tx1"/>
                </a:solidFill>
                <a:latin typeface="Arial" panose="020B0604020202020204" pitchFamily="34" charset="0"/>
              </a:defRPr>
            </a:lvl5pPr>
            <a:lvl6pPr defTabSz="4402138" fontAlgn="base">
              <a:spcBef>
                <a:spcPct val="0"/>
              </a:spcBef>
              <a:spcAft>
                <a:spcPct val="0"/>
              </a:spcAft>
              <a:defRPr>
                <a:solidFill>
                  <a:schemeClr val="tx1"/>
                </a:solidFill>
                <a:latin typeface="Arial" panose="020B0604020202020204" pitchFamily="34" charset="0"/>
              </a:defRPr>
            </a:lvl6pPr>
            <a:lvl7pPr defTabSz="4402138" fontAlgn="base">
              <a:spcBef>
                <a:spcPct val="0"/>
              </a:spcBef>
              <a:spcAft>
                <a:spcPct val="0"/>
              </a:spcAft>
              <a:defRPr>
                <a:solidFill>
                  <a:schemeClr val="tx1"/>
                </a:solidFill>
                <a:latin typeface="Arial" panose="020B0604020202020204" pitchFamily="34" charset="0"/>
              </a:defRPr>
            </a:lvl7pPr>
            <a:lvl8pPr defTabSz="4402138" fontAlgn="base">
              <a:spcBef>
                <a:spcPct val="0"/>
              </a:spcBef>
              <a:spcAft>
                <a:spcPct val="0"/>
              </a:spcAft>
              <a:defRPr>
                <a:solidFill>
                  <a:schemeClr val="tx1"/>
                </a:solidFill>
                <a:latin typeface="Arial" panose="020B0604020202020204" pitchFamily="34" charset="0"/>
              </a:defRPr>
            </a:lvl8pPr>
            <a:lvl9pPr defTabSz="4402138" fontAlgn="base">
              <a:spcBef>
                <a:spcPct val="0"/>
              </a:spcBef>
              <a:spcAft>
                <a:spcPct val="0"/>
              </a:spcAft>
              <a:defRPr>
                <a:solidFill>
                  <a:schemeClr val="tx1"/>
                </a:solidFill>
                <a:latin typeface="Arial" panose="020B0604020202020204" pitchFamily="34" charset="0"/>
              </a:defRPr>
            </a:lvl9pPr>
          </a:lstStyle>
          <a:p>
            <a:r>
              <a:rPr lang="en-GB" altLang="en-US" sz="1800" dirty="0">
                <a:latin typeface="+mj-lt"/>
              </a:rPr>
              <a:t>Land cover</a:t>
            </a:r>
          </a:p>
        </p:txBody>
      </p:sp>
      <p:sp>
        <p:nvSpPr>
          <p:cNvPr id="44" name="Text Box 11"/>
          <p:cNvSpPr txBox="1">
            <a:spLocks noChangeAspect="1" noChangeArrowheads="1"/>
          </p:cNvSpPr>
          <p:nvPr/>
        </p:nvSpPr>
        <p:spPr bwMode="auto">
          <a:xfrm>
            <a:off x="12465406" y="8160485"/>
            <a:ext cx="3165092" cy="17912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defTabSz="4402138">
              <a:defRPr>
                <a:solidFill>
                  <a:schemeClr val="tx1"/>
                </a:solidFill>
                <a:latin typeface="Arial" panose="020B0604020202020204" pitchFamily="34" charset="0"/>
              </a:defRPr>
            </a:lvl1pPr>
            <a:lvl2pPr defTabSz="4402138">
              <a:defRPr>
                <a:solidFill>
                  <a:schemeClr val="tx1"/>
                </a:solidFill>
                <a:latin typeface="Arial" panose="020B0604020202020204" pitchFamily="34" charset="0"/>
              </a:defRPr>
            </a:lvl2pPr>
            <a:lvl3pPr defTabSz="4402138">
              <a:defRPr>
                <a:solidFill>
                  <a:schemeClr val="tx1"/>
                </a:solidFill>
                <a:latin typeface="Arial" panose="020B0604020202020204" pitchFamily="34" charset="0"/>
              </a:defRPr>
            </a:lvl3pPr>
            <a:lvl4pPr defTabSz="4402138">
              <a:defRPr>
                <a:solidFill>
                  <a:schemeClr val="tx1"/>
                </a:solidFill>
                <a:latin typeface="Arial" panose="020B0604020202020204" pitchFamily="34" charset="0"/>
              </a:defRPr>
            </a:lvl4pPr>
            <a:lvl5pPr defTabSz="4402138">
              <a:defRPr>
                <a:solidFill>
                  <a:schemeClr val="tx1"/>
                </a:solidFill>
                <a:latin typeface="Arial" panose="020B0604020202020204" pitchFamily="34" charset="0"/>
              </a:defRPr>
            </a:lvl5pPr>
            <a:lvl6pPr defTabSz="4402138" fontAlgn="base">
              <a:spcBef>
                <a:spcPct val="0"/>
              </a:spcBef>
              <a:spcAft>
                <a:spcPct val="0"/>
              </a:spcAft>
              <a:defRPr>
                <a:solidFill>
                  <a:schemeClr val="tx1"/>
                </a:solidFill>
                <a:latin typeface="Arial" panose="020B0604020202020204" pitchFamily="34" charset="0"/>
              </a:defRPr>
            </a:lvl6pPr>
            <a:lvl7pPr defTabSz="4402138" fontAlgn="base">
              <a:spcBef>
                <a:spcPct val="0"/>
              </a:spcBef>
              <a:spcAft>
                <a:spcPct val="0"/>
              </a:spcAft>
              <a:defRPr>
                <a:solidFill>
                  <a:schemeClr val="tx1"/>
                </a:solidFill>
                <a:latin typeface="Arial" panose="020B0604020202020204" pitchFamily="34" charset="0"/>
              </a:defRPr>
            </a:lvl7pPr>
            <a:lvl8pPr defTabSz="4402138" fontAlgn="base">
              <a:spcBef>
                <a:spcPct val="0"/>
              </a:spcBef>
              <a:spcAft>
                <a:spcPct val="0"/>
              </a:spcAft>
              <a:defRPr>
                <a:solidFill>
                  <a:schemeClr val="tx1"/>
                </a:solidFill>
                <a:latin typeface="Arial" panose="020B0604020202020204" pitchFamily="34" charset="0"/>
              </a:defRPr>
            </a:lvl8pPr>
            <a:lvl9pPr defTabSz="4402138" fontAlgn="base">
              <a:spcBef>
                <a:spcPct val="0"/>
              </a:spcBef>
              <a:spcAft>
                <a:spcPct val="0"/>
              </a:spcAft>
              <a:defRPr>
                <a:solidFill>
                  <a:schemeClr val="tx1"/>
                </a:solidFill>
                <a:latin typeface="Arial" panose="020B0604020202020204" pitchFamily="34" charset="0"/>
              </a:defRPr>
            </a:lvl9pPr>
          </a:lstStyle>
          <a:p>
            <a:r>
              <a:rPr lang="en-GB" altLang="en-US" sz="1800" dirty="0">
                <a:latin typeface="+mj-lt"/>
              </a:rPr>
              <a:t>Borders</a:t>
            </a:r>
          </a:p>
        </p:txBody>
      </p:sp>
      <p:sp>
        <p:nvSpPr>
          <p:cNvPr id="45" name="Text Box 12"/>
          <p:cNvSpPr txBox="1">
            <a:spLocks noChangeAspect="1" noChangeArrowheads="1"/>
          </p:cNvSpPr>
          <p:nvPr/>
        </p:nvSpPr>
        <p:spPr bwMode="auto">
          <a:xfrm>
            <a:off x="12465406" y="3480818"/>
            <a:ext cx="694421"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402138">
              <a:defRPr>
                <a:solidFill>
                  <a:schemeClr val="tx1"/>
                </a:solidFill>
                <a:latin typeface="Arial" panose="020B0604020202020204" pitchFamily="34" charset="0"/>
              </a:defRPr>
            </a:lvl1pPr>
            <a:lvl2pPr defTabSz="4402138">
              <a:defRPr>
                <a:solidFill>
                  <a:schemeClr val="tx1"/>
                </a:solidFill>
                <a:latin typeface="Arial" panose="020B0604020202020204" pitchFamily="34" charset="0"/>
              </a:defRPr>
            </a:lvl2pPr>
            <a:lvl3pPr defTabSz="4402138">
              <a:defRPr>
                <a:solidFill>
                  <a:schemeClr val="tx1"/>
                </a:solidFill>
                <a:latin typeface="Arial" panose="020B0604020202020204" pitchFamily="34" charset="0"/>
              </a:defRPr>
            </a:lvl3pPr>
            <a:lvl4pPr defTabSz="4402138">
              <a:defRPr>
                <a:solidFill>
                  <a:schemeClr val="tx1"/>
                </a:solidFill>
                <a:latin typeface="Arial" panose="020B0604020202020204" pitchFamily="34" charset="0"/>
              </a:defRPr>
            </a:lvl4pPr>
            <a:lvl5pPr defTabSz="4402138">
              <a:defRPr>
                <a:solidFill>
                  <a:schemeClr val="tx1"/>
                </a:solidFill>
                <a:latin typeface="Arial" panose="020B0604020202020204" pitchFamily="34" charset="0"/>
              </a:defRPr>
            </a:lvl5pPr>
            <a:lvl6pPr defTabSz="4402138" fontAlgn="base">
              <a:spcBef>
                <a:spcPct val="0"/>
              </a:spcBef>
              <a:spcAft>
                <a:spcPct val="0"/>
              </a:spcAft>
              <a:defRPr>
                <a:solidFill>
                  <a:schemeClr val="tx1"/>
                </a:solidFill>
                <a:latin typeface="Arial" panose="020B0604020202020204" pitchFamily="34" charset="0"/>
              </a:defRPr>
            </a:lvl6pPr>
            <a:lvl7pPr defTabSz="4402138" fontAlgn="base">
              <a:spcBef>
                <a:spcPct val="0"/>
              </a:spcBef>
              <a:spcAft>
                <a:spcPct val="0"/>
              </a:spcAft>
              <a:defRPr>
                <a:solidFill>
                  <a:schemeClr val="tx1"/>
                </a:solidFill>
                <a:latin typeface="Arial" panose="020B0604020202020204" pitchFamily="34" charset="0"/>
              </a:defRPr>
            </a:lvl7pPr>
            <a:lvl8pPr defTabSz="4402138" fontAlgn="base">
              <a:spcBef>
                <a:spcPct val="0"/>
              </a:spcBef>
              <a:spcAft>
                <a:spcPct val="0"/>
              </a:spcAft>
              <a:defRPr>
                <a:solidFill>
                  <a:schemeClr val="tx1"/>
                </a:solidFill>
                <a:latin typeface="Arial" panose="020B0604020202020204" pitchFamily="34" charset="0"/>
              </a:defRPr>
            </a:lvl8pPr>
            <a:lvl9pPr defTabSz="4402138" fontAlgn="base">
              <a:spcBef>
                <a:spcPct val="0"/>
              </a:spcBef>
              <a:spcAft>
                <a:spcPct val="0"/>
              </a:spcAft>
              <a:defRPr>
                <a:solidFill>
                  <a:schemeClr val="tx1"/>
                </a:solidFill>
                <a:latin typeface="Arial" panose="020B0604020202020204" pitchFamily="34" charset="0"/>
              </a:defRPr>
            </a:lvl9pPr>
          </a:lstStyle>
          <a:p>
            <a:r>
              <a:rPr lang="en-GB" altLang="en-US" sz="1800" dirty="0">
                <a:latin typeface="+mj-lt"/>
              </a:rPr>
              <a:t>Slope</a:t>
            </a:r>
          </a:p>
        </p:txBody>
      </p:sp>
      <p:pic>
        <p:nvPicPr>
          <p:cNvPr id="46" name="Picture 24" descr="slope"/>
          <p:cNvPicPr>
            <a:picLocks noChangeAspect="1" noChangeArrowheads="1"/>
          </p:cNvPicPr>
          <p:nvPr/>
        </p:nvPicPr>
        <p:blipFill>
          <a:blip r:embed="rId7" cstate="print">
            <a:clrChange>
              <a:clrFrom>
                <a:srgbClr val="C3DFFD"/>
              </a:clrFrom>
              <a:clrTo>
                <a:srgbClr val="C3DFFD">
                  <a:alpha val="0"/>
                </a:srgbClr>
              </a:clrTo>
            </a:clrChange>
            <a:extLst>
              <a:ext uri="{28A0092B-C50C-407E-A947-70E740481C1C}">
                <a14:useLocalDpi xmlns:a14="http://schemas.microsoft.com/office/drawing/2010/main" val="0"/>
              </a:ext>
            </a:extLst>
          </a:blip>
          <a:srcRect b="17465"/>
          <a:stretch>
            <a:fillRect/>
          </a:stretch>
        </p:blipFill>
        <p:spPr bwMode="auto">
          <a:xfrm>
            <a:off x="12465406" y="2331719"/>
            <a:ext cx="2828811" cy="1167687"/>
          </a:xfrm>
          <a:prstGeom prst="rect">
            <a:avLst/>
          </a:prstGeom>
          <a:solidFill>
            <a:schemeClr val="bg1"/>
          </a:solidFill>
          <a:extLst/>
        </p:spPr>
      </p:pic>
      <p:pic>
        <p:nvPicPr>
          <p:cNvPr id="47" name="Picture 25" descr="landcover_urban"/>
          <p:cNvPicPr>
            <a:picLocks noChangeAspect="1" noChangeArrowheads="1"/>
          </p:cNvPicPr>
          <p:nvPr/>
        </p:nvPicPr>
        <p:blipFill>
          <a:blip r:embed="rId8" cstate="print">
            <a:clrChange>
              <a:clrFrom>
                <a:srgbClr val="C3DFFD"/>
              </a:clrFrom>
              <a:clrTo>
                <a:srgbClr val="C3DFFD">
                  <a:alpha val="0"/>
                </a:srgbClr>
              </a:clrTo>
            </a:clrChange>
            <a:extLst>
              <a:ext uri="{28A0092B-C50C-407E-A947-70E740481C1C}">
                <a14:useLocalDpi xmlns:a14="http://schemas.microsoft.com/office/drawing/2010/main" val="0"/>
              </a:ext>
            </a:extLst>
          </a:blip>
          <a:srcRect b="17465"/>
          <a:stretch>
            <a:fillRect/>
          </a:stretch>
        </p:blipFill>
        <p:spPr bwMode="auto">
          <a:xfrm>
            <a:off x="12465406" y="3847641"/>
            <a:ext cx="2828811" cy="1167687"/>
          </a:xfrm>
          <a:prstGeom prst="rect">
            <a:avLst/>
          </a:prstGeom>
          <a:solidFill>
            <a:schemeClr val="bg1"/>
          </a:solidFill>
          <a:extLst/>
        </p:spPr>
      </p:pic>
      <p:pic>
        <p:nvPicPr>
          <p:cNvPr id="48" name="Picture 26" descr="elevation"/>
          <p:cNvPicPr>
            <a:picLocks noChangeAspect="1" noChangeArrowheads="1"/>
          </p:cNvPicPr>
          <p:nvPr/>
        </p:nvPicPr>
        <p:blipFill>
          <a:blip r:embed="rId9" cstate="print">
            <a:clrChange>
              <a:clrFrom>
                <a:srgbClr val="C3DFFD"/>
              </a:clrFrom>
              <a:clrTo>
                <a:srgbClr val="C3DFFD">
                  <a:alpha val="0"/>
                </a:srgbClr>
              </a:clrTo>
            </a:clrChange>
            <a:extLst>
              <a:ext uri="{28A0092B-C50C-407E-A947-70E740481C1C}">
                <a14:useLocalDpi xmlns:a14="http://schemas.microsoft.com/office/drawing/2010/main" val="0"/>
              </a:ext>
            </a:extLst>
          </a:blip>
          <a:srcRect b="17465"/>
          <a:stretch>
            <a:fillRect/>
          </a:stretch>
        </p:blipFill>
        <p:spPr bwMode="auto">
          <a:xfrm>
            <a:off x="12465406" y="5365252"/>
            <a:ext cx="2828811" cy="1167687"/>
          </a:xfrm>
          <a:prstGeom prst="rect">
            <a:avLst/>
          </a:prstGeom>
          <a:solidFill>
            <a:schemeClr val="bg1"/>
          </a:solidFill>
          <a:extLst/>
        </p:spPr>
      </p:pic>
      <p:pic>
        <p:nvPicPr>
          <p:cNvPr id="49" name="Picture 27" descr="borders"/>
          <p:cNvPicPr>
            <a:picLocks noChangeAspect="1" noChangeArrowheads="1"/>
          </p:cNvPicPr>
          <p:nvPr/>
        </p:nvPicPr>
        <p:blipFill>
          <a:blip r:embed="rId10" cstate="print">
            <a:clrChange>
              <a:clrFrom>
                <a:srgbClr val="C3DFFD"/>
              </a:clrFrom>
              <a:clrTo>
                <a:srgbClr val="C3DFFD">
                  <a:alpha val="0"/>
                </a:srgbClr>
              </a:clrTo>
            </a:clrChange>
            <a:extLst>
              <a:ext uri="{28A0092B-C50C-407E-A947-70E740481C1C}">
                <a14:useLocalDpi xmlns:a14="http://schemas.microsoft.com/office/drawing/2010/main" val="0"/>
              </a:ext>
            </a:extLst>
          </a:blip>
          <a:srcRect b="17465"/>
          <a:stretch>
            <a:fillRect/>
          </a:stretch>
        </p:blipFill>
        <p:spPr bwMode="auto">
          <a:xfrm>
            <a:off x="12465406" y="6928584"/>
            <a:ext cx="2832191" cy="1167687"/>
          </a:xfrm>
          <a:prstGeom prst="rect">
            <a:avLst/>
          </a:prstGeom>
          <a:solidFill>
            <a:schemeClr val="bg1"/>
          </a:solidFill>
          <a:extLst/>
        </p:spPr>
      </p:pic>
    </p:spTree>
    <p:extLst>
      <p:ext uri="{BB962C8B-B14F-4D97-AF65-F5344CB8AC3E}">
        <p14:creationId xmlns:p14="http://schemas.microsoft.com/office/powerpoint/2010/main" val="175731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par>
                                <p:cTn id="44" presetID="10" presetClass="entr" presetSubtype="0" fill="hold"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3" grpId="0" animBg="1"/>
      <p:bldP spid="34" grpId="0" animBg="1"/>
      <p:bldP spid="35" grpId="0" animBg="1"/>
      <p:bldP spid="36" grpId="0" animBg="1"/>
      <p:bldP spid="42" grpId="0" animBg="1"/>
      <p:bldP spid="43" grpId="0" animBg="1"/>
      <p:bldP spid="44"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p:cNvPicPr>
            <a:picLocks noChangeAspect="1"/>
          </p:cNvPicPr>
          <p:nvPr/>
        </p:nvPicPr>
        <p:blipFill>
          <a:blip r:embed="rId2"/>
          <a:stretch>
            <a:fillRect/>
          </a:stretch>
        </p:blipFill>
        <p:spPr>
          <a:xfrm>
            <a:off x="3038723" y="445492"/>
            <a:ext cx="13105929" cy="8589329"/>
          </a:xfrm>
          <a:prstGeom prst="rect">
            <a:avLst/>
          </a:prstGeom>
        </p:spPr>
      </p:pic>
      <p:sp>
        <p:nvSpPr>
          <p:cNvPr id="106"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a:solidFill>
                  <a:srgbClr val="FFC000"/>
                </a:solidFill>
              </a:rPr>
              <a:t>Workflow</a:t>
            </a:r>
          </a:p>
        </p:txBody>
      </p:sp>
    </p:spTree>
    <p:extLst>
      <p:ext uri="{BB962C8B-B14F-4D97-AF65-F5344CB8AC3E}">
        <p14:creationId xmlns:p14="http://schemas.microsoft.com/office/powerpoint/2010/main" val="16747114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1117600" y="3621916"/>
            <a:ext cx="7046411" cy="5113113"/>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3733" dirty="0">
              <a:solidFill>
                <a:schemeClr val="bg1"/>
              </a:solidFill>
              <a:latin typeface="+mj-lt"/>
            </a:endParaRPr>
          </a:p>
        </p:txBody>
      </p:sp>
      <p:sp>
        <p:nvSpPr>
          <p:cNvPr id="11" name="Content Placeholder 2"/>
          <p:cNvSpPr txBox="1">
            <a:spLocks/>
          </p:cNvSpPr>
          <p:nvPr/>
        </p:nvSpPr>
        <p:spPr>
          <a:xfrm>
            <a:off x="291319" y="2255520"/>
            <a:ext cx="15678572" cy="6217920"/>
          </a:xfrm>
          <a:prstGeom prst="rect">
            <a:avLst/>
          </a:prstGeom>
          <a:solidFill>
            <a:srgbClr val="C00000"/>
          </a:solidFill>
          <a:ln>
            <a:noFill/>
          </a:ln>
        </p:spPr>
        <p:txBody>
          <a:bodyPr vert="horz" lIns="121920" tIns="60960" rIns="121920" bIns="609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sz="3600" dirty="0" smtClean="0">
                <a:solidFill>
                  <a:schemeClr val="bg1"/>
                </a:solidFill>
                <a:latin typeface="+mj-lt"/>
              </a:rPr>
              <a:t>The same workflow could be used but I relaxed the 1 hour condition on the accumulated cost function so that it would calculate the time from any location on the world’s surface to the nearest city.</a:t>
            </a:r>
          </a:p>
          <a:p>
            <a:pPr marL="0" indent="0">
              <a:lnSpc>
                <a:spcPct val="110000"/>
              </a:lnSpc>
              <a:buNone/>
            </a:pPr>
            <a:endParaRPr lang="en-GB" sz="3600" dirty="0" smtClean="0">
              <a:solidFill>
                <a:schemeClr val="bg1"/>
              </a:solidFill>
              <a:latin typeface="+mj-lt"/>
            </a:endParaRPr>
          </a:p>
          <a:p>
            <a:pPr marL="0" indent="0">
              <a:lnSpc>
                <a:spcPct val="110000"/>
              </a:lnSpc>
              <a:buNone/>
            </a:pPr>
            <a:r>
              <a:rPr lang="en-GB" sz="3600" dirty="0" smtClean="0">
                <a:solidFill>
                  <a:schemeClr val="bg1"/>
                </a:solidFill>
                <a:latin typeface="+mj-lt"/>
              </a:rPr>
              <a:t>I had to make some unhappy compromises with the projection. ArcGIS did not use great circle distances and no projection is equidistant from all locations. Also there was no “wrap around” to deal with travel across the international date line.</a:t>
            </a:r>
            <a:endParaRPr lang="en-GB" sz="3600" dirty="0">
              <a:solidFill>
                <a:schemeClr val="bg1"/>
              </a:solidFill>
              <a:latin typeface="+mj-lt"/>
            </a:endParaRPr>
          </a:p>
        </p:txBody>
      </p:sp>
      <p:sp>
        <p:nvSpPr>
          <p:cNvPr id="7" name="Title 1"/>
          <p:cNvSpPr txBox="1">
            <a:spLocks/>
          </p:cNvSpPr>
          <p:nvPr/>
        </p:nvSpPr>
        <p:spPr>
          <a:xfrm>
            <a:off x="-794" y="0"/>
            <a:ext cx="16257588" cy="845286"/>
          </a:xfrm>
          <a:prstGeom prst="rect">
            <a:avLst/>
          </a:prstGeom>
        </p:spPr>
        <p:txBody>
          <a:bodyPr vert="horz" lIns="91440" tIns="45720" rIns="91440" bIns="45720" rtlCol="0" anchor="ctr">
            <a:normAutofit fontScale="975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6000" b="1" dirty="0">
                <a:solidFill>
                  <a:srgbClr val="FFC000"/>
                </a:solidFill>
              </a:rPr>
              <a:t>Mapping accessibility at the global level</a:t>
            </a:r>
          </a:p>
        </p:txBody>
      </p:sp>
      <p:sp>
        <p:nvSpPr>
          <p:cNvPr id="12" name="Rectangle 11"/>
          <p:cNvSpPr/>
          <p:nvPr/>
        </p:nvSpPr>
        <p:spPr>
          <a:xfrm>
            <a:off x="293846" y="1038264"/>
            <a:ext cx="15676045" cy="646331"/>
          </a:xfrm>
          <a:prstGeom prst="rect">
            <a:avLst/>
          </a:prstGeom>
        </p:spPr>
        <p:txBody>
          <a:bodyPr wrap="square">
            <a:spAutoFit/>
          </a:bodyPr>
          <a:lstStyle/>
          <a:p>
            <a:pPr algn="just"/>
            <a:r>
              <a:rPr lang="en-US" sz="3600" dirty="0" smtClean="0">
                <a:solidFill>
                  <a:schemeClr val="bg1"/>
                </a:solidFill>
                <a:latin typeface="+mj-lt"/>
                <a:ea typeface="Calibri" panose="020F0502020204030204" pitchFamily="34" charset="0"/>
              </a:rPr>
              <a:t>I then thought “what about the accessibility in other areas beyond 1 hour?”</a:t>
            </a:r>
            <a:endParaRPr lang="en-US" sz="3600" dirty="0">
              <a:solidFill>
                <a:schemeClr val="bg1"/>
              </a:solidFill>
              <a:latin typeface="+mj-lt"/>
              <a:ea typeface="Calibri" panose="020F0502020204030204" pitchFamily="34" charset="0"/>
            </a:endParaRPr>
          </a:p>
        </p:txBody>
      </p:sp>
      <p:sp>
        <p:nvSpPr>
          <p:cNvPr id="13" name="Rectangle 12"/>
          <p:cNvSpPr/>
          <p:nvPr/>
        </p:nvSpPr>
        <p:spPr>
          <a:xfrm>
            <a:off x="0" y="8581858"/>
            <a:ext cx="16253932" cy="553357"/>
          </a:xfrm>
          <a:prstGeom prst="rect">
            <a:avLst/>
          </a:prstGeom>
        </p:spPr>
        <p:txBody>
          <a:bodyPr wrap="square">
            <a:spAutoFit/>
          </a:bodyPr>
          <a:lstStyle/>
          <a:p>
            <a:pPr indent="-406400">
              <a:lnSpc>
                <a:spcPct val="107000"/>
              </a:lnSpc>
            </a:pPr>
            <a:r>
              <a:rPr lang="en-GB" sz="1400" dirty="0">
                <a:solidFill>
                  <a:schemeClr val="bg1"/>
                </a:solidFill>
                <a:latin typeface="+mj-lt"/>
                <a:ea typeface="Calibri" panose="020F0502020204030204" pitchFamily="34" charset="0"/>
                <a:cs typeface="Times New Roman" panose="02020603050405020304" pitchFamily="18" charset="0"/>
              </a:rPr>
              <a:t>http://forobs.jrc.ec.europa.eu/products/gam/</a:t>
            </a:r>
          </a:p>
          <a:p>
            <a:pPr indent="-406400">
              <a:lnSpc>
                <a:spcPct val="107000"/>
              </a:lnSpc>
            </a:pPr>
            <a:r>
              <a:rPr lang="en-US" sz="1400" dirty="0">
                <a:solidFill>
                  <a:schemeClr val="bg1"/>
                </a:solidFill>
                <a:latin typeface="+mj-lt"/>
                <a:ea typeface="Calibri" panose="020F0502020204030204" pitchFamily="34" charset="0"/>
                <a:cs typeface="Times New Roman" panose="02020603050405020304" pitchFamily="18" charset="0"/>
              </a:rPr>
              <a:t>Uchida and Nelson (2008) Agglomeration Index: Towards a New Measure of Urban Concentration. Background report for the 2009 World Development Report</a:t>
            </a:r>
          </a:p>
        </p:txBody>
      </p:sp>
    </p:spTree>
    <p:extLst>
      <p:ext uri="{BB962C8B-B14F-4D97-AF65-F5344CB8AC3E}">
        <p14:creationId xmlns:p14="http://schemas.microsoft.com/office/powerpoint/2010/main" val="20277124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p of land based travel time and shipping lane den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7568"/>
            <a:ext cx="16233578" cy="82753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avel time to major cities (in hours and days)"/>
          <p:cNvPicPr>
            <a:picLocks noChangeAspect="1" noChangeArrowheads="1"/>
          </p:cNvPicPr>
          <p:nvPr/>
        </p:nvPicPr>
        <p:blipFill rotWithShape="1">
          <a:blip r:embed="rId4">
            <a:extLst>
              <a:ext uri="{28A0092B-C50C-407E-A947-70E740481C1C}">
                <a14:useLocalDpi xmlns:a14="http://schemas.microsoft.com/office/drawing/2010/main" val="0"/>
              </a:ext>
            </a:extLst>
          </a:blip>
          <a:srcRect t="8825" b="70281"/>
          <a:stretch/>
        </p:blipFill>
        <p:spPr bwMode="auto">
          <a:xfrm>
            <a:off x="3798152" y="8427720"/>
            <a:ext cx="8551567" cy="236948"/>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xfrm>
            <a:off x="-794" y="0"/>
            <a:ext cx="16257588" cy="845286"/>
          </a:xfrm>
        </p:spPr>
        <p:txBody>
          <a:bodyPr>
            <a:normAutofit fontScale="90000"/>
          </a:bodyPr>
          <a:lstStyle/>
          <a:p>
            <a:r>
              <a:rPr lang="en-US" sz="6000" b="1" dirty="0">
                <a:solidFill>
                  <a:srgbClr val="FFC000"/>
                </a:solidFill>
              </a:rPr>
              <a:t>Travel time to major cities in the year 2000 </a:t>
            </a:r>
            <a:r>
              <a:rPr lang="en-US" sz="3300" b="1" dirty="0">
                <a:solidFill>
                  <a:srgbClr val="FFC000"/>
                </a:solidFill>
              </a:rPr>
              <a:t>(and shipping lanes)</a:t>
            </a:r>
          </a:p>
        </p:txBody>
      </p:sp>
      <p:sp>
        <p:nvSpPr>
          <p:cNvPr id="3" name="TextBox 2"/>
          <p:cNvSpPr txBox="1"/>
          <p:nvPr/>
        </p:nvSpPr>
        <p:spPr>
          <a:xfrm>
            <a:off x="5885612" y="7981295"/>
            <a:ext cx="4376647" cy="461665"/>
          </a:xfrm>
          <a:prstGeom prst="rect">
            <a:avLst/>
          </a:prstGeom>
          <a:noFill/>
        </p:spPr>
        <p:txBody>
          <a:bodyPr wrap="none" rtlCol="0">
            <a:spAutoFit/>
          </a:bodyPr>
          <a:lstStyle/>
          <a:p>
            <a:r>
              <a:rPr lang="en-GB" dirty="0">
                <a:solidFill>
                  <a:schemeClr val="bg1"/>
                </a:solidFill>
                <a:latin typeface="+mj-lt"/>
              </a:rPr>
              <a:t>Hours and days to the nearest city</a:t>
            </a:r>
          </a:p>
        </p:txBody>
      </p:sp>
      <p:sp>
        <p:nvSpPr>
          <p:cNvPr id="15" name="TextBox 14"/>
          <p:cNvSpPr txBox="1"/>
          <p:nvPr/>
        </p:nvSpPr>
        <p:spPr>
          <a:xfrm>
            <a:off x="3613096" y="8628200"/>
            <a:ext cx="8622873" cy="461665"/>
          </a:xfrm>
          <a:prstGeom prst="rect">
            <a:avLst/>
          </a:prstGeom>
          <a:noFill/>
        </p:spPr>
        <p:txBody>
          <a:bodyPr wrap="none" rtlCol="0">
            <a:spAutoFit/>
          </a:bodyPr>
          <a:lstStyle/>
          <a:p>
            <a:r>
              <a:rPr lang="en-GB" dirty="0">
                <a:solidFill>
                  <a:schemeClr val="bg1"/>
                </a:solidFill>
                <a:latin typeface="+mj-lt"/>
              </a:rPr>
              <a:t> 0     1      2      3      4      6      8     12    18    24    36    2d    4d    5d    10d</a:t>
            </a:r>
          </a:p>
        </p:txBody>
      </p:sp>
      <p:sp>
        <p:nvSpPr>
          <p:cNvPr id="2" name="Rectangle 1"/>
          <p:cNvSpPr/>
          <p:nvPr/>
        </p:nvSpPr>
        <p:spPr>
          <a:xfrm>
            <a:off x="-794" y="6757207"/>
            <a:ext cx="5067669" cy="461665"/>
          </a:xfrm>
          <a:prstGeom prst="rect">
            <a:avLst/>
          </a:prstGeom>
        </p:spPr>
        <p:txBody>
          <a:bodyPr wrap="none">
            <a:spAutoFit/>
          </a:bodyPr>
          <a:lstStyle/>
          <a:p>
            <a:r>
              <a:rPr lang="en-GB" dirty="0" smtClean="0">
                <a:solidFill>
                  <a:schemeClr val="bg1"/>
                </a:solidFill>
              </a:rPr>
              <a:t>forobs.jrc.ec.europa.eu/products/gam</a:t>
            </a:r>
            <a:endParaRPr lang="en-GB" dirty="0">
              <a:solidFill>
                <a:schemeClr val="bg1"/>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 y="7218872"/>
            <a:ext cx="1925128" cy="1925128"/>
          </a:xfrm>
          <a:prstGeom prst="rect">
            <a:avLst/>
          </a:prstGeom>
        </p:spPr>
      </p:pic>
    </p:spTree>
    <p:extLst>
      <p:ext uri="{BB962C8B-B14F-4D97-AF65-F5344CB8AC3E}">
        <p14:creationId xmlns:p14="http://schemas.microsoft.com/office/powerpoint/2010/main" val="4564806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8378</TotalTime>
  <Words>3859</Words>
  <Application>Microsoft Office PowerPoint</Application>
  <PresentationFormat>Custom</PresentationFormat>
  <Paragraphs>516</Paragraphs>
  <Slides>42</Slides>
  <Notes>23</Notes>
  <HiddenSlides>3</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Times New Roman</vt:lpstr>
      <vt:lpstr>Calibri Light</vt:lpstr>
      <vt:lpstr>Arial Narrow</vt:lpstr>
      <vt:lpstr>Wingdings</vt:lpstr>
      <vt:lpstr>Arial</vt:lpstr>
      <vt:lpstr>Courier New</vt:lpstr>
      <vt:lpstr>Calibri</vt:lpstr>
      <vt:lpstr>Lucida Console</vt:lpstr>
      <vt:lpstr>Office Theme</vt:lpstr>
      <vt:lpstr>PowerPoint Presentation</vt:lpstr>
      <vt:lpstr>PowerPoint Presentation</vt:lpstr>
      <vt:lpstr>Mobility, policy and opportunity</vt:lpstr>
      <vt:lpstr>Defining accessibility</vt:lpstr>
      <vt:lpstr>Accessibility, inequality and development</vt:lpstr>
      <vt:lpstr>PowerPoint Presentation</vt:lpstr>
      <vt:lpstr>PowerPoint Presentation</vt:lpstr>
      <vt:lpstr>PowerPoint Presentation</vt:lpstr>
      <vt:lpstr>Travel time to major cities in the year 2000 (and shipping lanes)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Validation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Mapping inequality in access to resources in R</dc:title>
  <dc:creator>Andy Nelson</dc:creator>
  <cp:keywords>FOSS4G</cp:keywords>
  <cp:lastModifiedBy>Nelson, A.D. (ITC)</cp:lastModifiedBy>
  <cp:revision>773</cp:revision>
  <dcterms:created xsi:type="dcterms:W3CDTF">2015-05-28T08:27:42Z</dcterms:created>
  <dcterms:modified xsi:type="dcterms:W3CDTF">2018-08-29T07:51:38Z</dcterms:modified>
</cp:coreProperties>
</file>